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1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57" r:id="rId4"/>
    <p:sldId id="258" r:id="rId5"/>
    <p:sldId id="270" r:id="rId6"/>
    <p:sldId id="292" r:id="rId7"/>
    <p:sldId id="261" r:id="rId8"/>
    <p:sldId id="260" r:id="rId9"/>
    <p:sldId id="358" r:id="rId10"/>
    <p:sldId id="262" r:id="rId11"/>
    <p:sldId id="286" r:id="rId12"/>
    <p:sldId id="263" r:id="rId13"/>
    <p:sldId id="265" r:id="rId14"/>
    <p:sldId id="264" r:id="rId15"/>
    <p:sldId id="308" r:id="rId16"/>
    <p:sldId id="272" r:id="rId17"/>
    <p:sldId id="266" r:id="rId18"/>
    <p:sldId id="267" r:id="rId19"/>
    <p:sldId id="268" r:id="rId20"/>
    <p:sldId id="294" r:id="rId21"/>
    <p:sldId id="306" r:id="rId22"/>
    <p:sldId id="269" r:id="rId23"/>
    <p:sldId id="314" r:id="rId24"/>
    <p:sldId id="357" r:id="rId2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4BEBD5-F77F-DF4E-8B6D-50F5A5210045}" v="4" dt="2025-01-21T10:47:19.6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640"/>
  </p:normalViewPr>
  <p:slideViewPr>
    <p:cSldViewPr snapToGrid="0">
      <p:cViewPr varScale="1">
        <p:scale>
          <a:sx n="166" d="100"/>
          <a:sy n="166" d="100"/>
        </p:scale>
        <p:origin x="216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i Ylitalo" userId="0072c89d-5eef-4322-938b-c717bf558bc8" providerId="ADAL" clId="{844BEBD5-F77F-DF4E-8B6D-50F5A5210045}"/>
    <pc:docChg chg="custSel addSld delSld modSld sldOrd">
      <pc:chgData name="Sami Ylitalo" userId="0072c89d-5eef-4322-938b-c717bf558bc8" providerId="ADAL" clId="{844BEBD5-F77F-DF4E-8B6D-50F5A5210045}" dt="2025-01-22T09:34:06.216" v="363" actId="113"/>
      <pc:docMkLst>
        <pc:docMk/>
      </pc:docMkLst>
      <pc:sldChg chg="modSp mod">
        <pc:chgData name="Sami Ylitalo" userId="0072c89d-5eef-4322-938b-c717bf558bc8" providerId="ADAL" clId="{844BEBD5-F77F-DF4E-8B6D-50F5A5210045}" dt="2025-01-22T09:09:24.552" v="18" actId="20577"/>
        <pc:sldMkLst>
          <pc:docMk/>
          <pc:sldMk cId="3263396554" sldId="257"/>
        </pc:sldMkLst>
        <pc:spChg chg="mod">
          <ac:chgData name="Sami Ylitalo" userId="0072c89d-5eef-4322-938b-c717bf558bc8" providerId="ADAL" clId="{844BEBD5-F77F-DF4E-8B6D-50F5A5210045}" dt="2025-01-22T09:09:24.552" v="18" actId="20577"/>
          <ac:spMkLst>
            <pc:docMk/>
            <pc:sldMk cId="3263396554" sldId="257"/>
            <ac:spMk id="2" creationId="{55A99B95-05A6-D070-11AE-C2E961D891ED}"/>
          </ac:spMkLst>
        </pc:spChg>
      </pc:sldChg>
      <pc:sldChg chg="modSp mod">
        <pc:chgData name="Sami Ylitalo" userId="0072c89d-5eef-4322-938b-c717bf558bc8" providerId="ADAL" clId="{844BEBD5-F77F-DF4E-8B6D-50F5A5210045}" dt="2025-01-22T09:10:32.865" v="24" actId="113"/>
        <pc:sldMkLst>
          <pc:docMk/>
          <pc:sldMk cId="1872900582" sldId="258"/>
        </pc:sldMkLst>
        <pc:spChg chg="mod">
          <ac:chgData name="Sami Ylitalo" userId="0072c89d-5eef-4322-938b-c717bf558bc8" providerId="ADAL" clId="{844BEBD5-F77F-DF4E-8B6D-50F5A5210045}" dt="2025-01-22T09:09:53.779" v="23" actId="20577"/>
          <ac:spMkLst>
            <pc:docMk/>
            <pc:sldMk cId="1872900582" sldId="258"/>
            <ac:spMk id="2" creationId="{BA7E5054-B659-1CBC-4012-4D00F7BF0509}"/>
          </ac:spMkLst>
        </pc:spChg>
        <pc:spChg chg="mod">
          <ac:chgData name="Sami Ylitalo" userId="0072c89d-5eef-4322-938b-c717bf558bc8" providerId="ADAL" clId="{844BEBD5-F77F-DF4E-8B6D-50F5A5210045}" dt="2025-01-22T09:10:32.865" v="24" actId="113"/>
          <ac:spMkLst>
            <pc:docMk/>
            <pc:sldMk cId="1872900582" sldId="258"/>
            <ac:spMk id="3" creationId="{C8C1BEFF-C1BC-D9FA-286A-9998B3E74DF0}"/>
          </ac:spMkLst>
        </pc:spChg>
      </pc:sldChg>
      <pc:sldChg chg="modSp mod">
        <pc:chgData name="Sami Ylitalo" userId="0072c89d-5eef-4322-938b-c717bf558bc8" providerId="ADAL" clId="{844BEBD5-F77F-DF4E-8B6D-50F5A5210045}" dt="2025-01-22T09:19:10.194" v="116" actId="113"/>
        <pc:sldMkLst>
          <pc:docMk/>
          <pc:sldMk cId="670146955" sldId="260"/>
        </pc:sldMkLst>
        <pc:spChg chg="mod">
          <ac:chgData name="Sami Ylitalo" userId="0072c89d-5eef-4322-938b-c717bf558bc8" providerId="ADAL" clId="{844BEBD5-F77F-DF4E-8B6D-50F5A5210045}" dt="2025-01-22T09:19:10.194" v="116" actId="113"/>
          <ac:spMkLst>
            <pc:docMk/>
            <pc:sldMk cId="670146955" sldId="260"/>
            <ac:spMk id="3" creationId="{AD92ABE7-5E8B-E091-1611-F8C5B58574C0}"/>
          </ac:spMkLst>
        </pc:spChg>
      </pc:sldChg>
      <pc:sldChg chg="modSp mod">
        <pc:chgData name="Sami Ylitalo" userId="0072c89d-5eef-4322-938b-c717bf558bc8" providerId="ADAL" clId="{844BEBD5-F77F-DF4E-8B6D-50F5A5210045}" dt="2025-01-22T09:16:05.695" v="36" actId="1076"/>
        <pc:sldMkLst>
          <pc:docMk/>
          <pc:sldMk cId="52388443" sldId="261"/>
        </pc:sldMkLst>
        <pc:spChg chg="mod">
          <ac:chgData name="Sami Ylitalo" userId="0072c89d-5eef-4322-938b-c717bf558bc8" providerId="ADAL" clId="{844BEBD5-F77F-DF4E-8B6D-50F5A5210045}" dt="2025-01-22T09:15:41.754" v="33" actId="1076"/>
          <ac:spMkLst>
            <pc:docMk/>
            <pc:sldMk cId="52388443" sldId="261"/>
            <ac:spMk id="11" creationId="{28E49946-8D35-0AA8-5939-6F174FB82AFB}"/>
          </ac:spMkLst>
        </pc:spChg>
        <pc:picChg chg="mod">
          <ac:chgData name="Sami Ylitalo" userId="0072c89d-5eef-4322-938b-c717bf558bc8" providerId="ADAL" clId="{844BEBD5-F77F-DF4E-8B6D-50F5A5210045}" dt="2025-01-22T09:15:55.841" v="35" actId="1076"/>
          <ac:picMkLst>
            <pc:docMk/>
            <pc:sldMk cId="52388443" sldId="261"/>
            <ac:picMk id="5" creationId="{8FE5FA94-4FEE-E330-B89B-62E58BC1BEED}"/>
          </ac:picMkLst>
        </pc:picChg>
        <pc:inkChg chg="mod">
          <ac:chgData name="Sami Ylitalo" userId="0072c89d-5eef-4322-938b-c717bf558bc8" providerId="ADAL" clId="{844BEBD5-F77F-DF4E-8B6D-50F5A5210045}" dt="2025-01-22T09:16:05.695" v="36" actId="1076"/>
          <ac:inkMkLst>
            <pc:docMk/>
            <pc:sldMk cId="52388443" sldId="261"/>
            <ac:inkMk id="3" creationId="{484F222C-34F5-DCC6-FBCC-43CA2194C36B}"/>
          </ac:inkMkLst>
        </pc:inkChg>
        <pc:inkChg chg="mod">
          <ac:chgData name="Sami Ylitalo" userId="0072c89d-5eef-4322-938b-c717bf558bc8" providerId="ADAL" clId="{844BEBD5-F77F-DF4E-8B6D-50F5A5210045}" dt="2025-01-22T09:16:05.695" v="36" actId="1076"/>
          <ac:inkMkLst>
            <pc:docMk/>
            <pc:sldMk cId="52388443" sldId="261"/>
            <ac:inkMk id="4" creationId="{14A281E2-02DF-94BC-C647-45E8BE954102}"/>
          </ac:inkMkLst>
        </pc:inkChg>
        <pc:inkChg chg="mod">
          <ac:chgData name="Sami Ylitalo" userId="0072c89d-5eef-4322-938b-c717bf558bc8" providerId="ADAL" clId="{844BEBD5-F77F-DF4E-8B6D-50F5A5210045}" dt="2025-01-22T09:16:05.695" v="36" actId="1076"/>
          <ac:inkMkLst>
            <pc:docMk/>
            <pc:sldMk cId="52388443" sldId="261"/>
            <ac:inkMk id="6" creationId="{07041967-FCF1-3826-C5FB-C3B7CDCA5ACB}"/>
          </ac:inkMkLst>
        </pc:inkChg>
        <pc:inkChg chg="mod">
          <ac:chgData name="Sami Ylitalo" userId="0072c89d-5eef-4322-938b-c717bf558bc8" providerId="ADAL" clId="{844BEBD5-F77F-DF4E-8B6D-50F5A5210045}" dt="2025-01-22T09:16:05.695" v="36" actId="1076"/>
          <ac:inkMkLst>
            <pc:docMk/>
            <pc:sldMk cId="52388443" sldId="261"/>
            <ac:inkMk id="7" creationId="{1AADE7A4-663B-497A-EA17-B7DD89D4682B}"/>
          </ac:inkMkLst>
        </pc:inkChg>
        <pc:inkChg chg="mod">
          <ac:chgData name="Sami Ylitalo" userId="0072c89d-5eef-4322-938b-c717bf558bc8" providerId="ADAL" clId="{844BEBD5-F77F-DF4E-8B6D-50F5A5210045}" dt="2025-01-22T09:16:05.695" v="36" actId="1076"/>
          <ac:inkMkLst>
            <pc:docMk/>
            <pc:sldMk cId="52388443" sldId="261"/>
            <ac:inkMk id="8" creationId="{83505498-6464-2E66-084B-8D42CAB444BE}"/>
          </ac:inkMkLst>
        </pc:inkChg>
      </pc:sldChg>
      <pc:sldChg chg="modSp mod">
        <pc:chgData name="Sami Ylitalo" userId="0072c89d-5eef-4322-938b-c717bf558bc8" providerId="ADAL" clId="{844BEBD5-F77F-DF4E-8B6D-50F5A5210045}" dt="2025-01-22T09:23:00.035" v="138" actId="113"/>
        <pc:sldMkLst>
          <pc:docMk/>
          <pc:sldMk cId="158891944" sldId="263"/>
        </pc:sldMkLst>
        <pc:spChg chg="mod">
          <ac:chgData name="Sami Ylitalo" userId="0072c89d-5eef-4322-938b-c717bf558bc8" providerId="ADAL" clId="{844BEBD5-F77F-DF4E-8B6D-50F5A5210045}" dt="2025-01-22T09:23:00.035" v="138" actId="113"/>
          <ac:spMkLst>
            <pc:docMk/>
            <pc:sldMk cId="158891944" sldId="263"/>
            <ac:spMk id="6" creationId="{EEC5FC59-B548-2237-E29F-E8071D051C55}"/>
          </ac:spMkLst>
        </pc:spChg>
      </pc:sldChg>
      <pc:sldChg chg="delSp modSp mod">
        <pc:chgData name="Sami Ylitalo" userId="0072c89d-5eef-4322-938b-c717bf558bc8" providerId="ADAL" clId="{844BEBD5-F77F-DF4E-8B6D-50F5A5210045}" dt="2025-01-22T09:27:57.717" v="233" actId="20577"/>
        <pc:sldMkLst>
          <pc:docMk/>
          <pc:sldMk cId="58091188" sldId="264"/>
        </pc:sldMkLst>
        <pc:spChg chg="mod">
          <ac:chgData name="Sami Ylitalo" userId="0072c89d-5eef-4322-938b-c717bf558bc8" providerId="ADAL" clId="{844BEBD5-F77F-DF4E-8B6D-50F5A5210045}" dt="2025-01-22T09:27:57.717" v="233" actId="20577"/>
          <ac:spMkLst>
            <pc:docMk/>
            <pc:sldMk cId="58091188" sldId="264"/>
            <ac:spMk id="6" creationId="{3759F15B-196D-4C3E-10E4-3CC47D644112}"/>
          </ac:spMkLst>
        </pc:spChg>
        <pc:spChg chg="del">
          <ac:chgData name="Sami Ylitalo" userId="0072c89d-5eef-4322-938b-c717bf558bc8" providerId="ADAL" clId="{844BEBD5-F77F-DF4E-8B6D-50F5A5210045}" dt="2025-01-22T09:24:50.933" v="161" actId="478"/>
          <ac:spMkLst>
            <pc:docMk/>
            <pc:sldMk cId="58091188" sldId="264"/>
            <ac:spMk id="12" creationId="{40669A11-27DD-057E-CD51-912CE66C6776}"/>
          </ac:spMkLst>
        </pc:spChg>
      </pc:sldChg>
      <pc:sldChg chg="modSp mod">
        <pc:chgData name="Sami Ylitalo" userId="0072c89d-5eef-4322-938b-c717bf558bc8" providerId="ADAL" clId="{844BEBD5-F77F-DF4E-8B6D-50F5A5210045}" dt="2025-01-22T09:24:07.598" v="160" actId="20577"/>
        <pc:sldMkLst>
          <pc:docMk/>
          <pc:sldMk cId="456453829" sldId="265"/>
        </pc:sldMkLst>
        <pc:spChg chg="mod">
          <ac:chgData name="Sami Ylitalo" userId="0072c89d-5eef-4322-938b-c717bf558bc8" providerId="ADAL" clId="{844BEBD5-F77F-DF4E-8B6D-50F5A5210045}" dt="2025-01-22T09:24:07.598" v="160" actId="20577"/>
          <ac:spMkLst>
            <pc:docMk/>
            <pc:sldMk cId="456453829" sldId="265"/>
            <ac:spMk id="3" creationId="{938CA9D6-ABCA-94D4-BE31-3072A41DCB63}"/>
          </ac:spMkLst>
        </pc:spChg>
      </pc:sldChg>
      <pc:sldChg chg="modSp mod">
        <pc:chgData name="Sami Ylitalo" userId="0072c89d-5eef-4322-938b-c717bf558bc8" providerId="ADAL" clId="{844BEBD5-F77F-DF4E-8B6D-50F5A5210045}" dt="2025-01-22T09:33:55.363" v="361" actId="113"/>
        <pc:sldMkLst>
          <pc:docMk/>
          <pc:sldMk cId="3848940408" sldId="266"/>
        </pc:sldMkLst>
        <pc:spChg chg="mod">
          <ac:chgData name="Sami Ylitalo" userId="0072c89d-5eef-4322-938b-c717bf558bc8" providerId="ADAL" clId="{844BEBD5-F77F-DF4E-8B6D-50F5A5210045}" dt="2025-01-22T09:33:55.363" v="361" actId="113"/>
          <ac:spMkLst>
            <pc:docMk/>
            <pc:sldMk cId="3848940408" sldId="266"/>
            <ac:spMk id="9" creationId="{3822A77F-5571-C912-CCBC-0B08A285B355}"/>
          </ac:spMkLst>
        </pc:spChg>
      </pc:sldChg>
      <pc:sldChg chg="modSp mod">
        <pc:chgData name="Sami Ylitalo" userId="0072c89d-5eef-4322-938b-c717bf558bc8" providerId="ADAL" clId="{844BEBD5-F77F-DF4E-8B6D-50F5A5210045}" dt="2025-01-22T09:33:59.865" v="362" actId="113"/>
        <pc:sldMkLst>
          <pc:docMk/>
          <pc:sldMk cId="3471508512" sldId="267"/>
        </pc:sldMkLst>
        <pc:spChg chg="mod">
          <ac:chgData name="Sami Ylitalo" userId="0072c89d-5eef-4322-938b-c717bf558bc8" providerId="ADAL" clId="{844BEBD5-F77F-DF4E-8B6D-50F5A5210045}" dt="2025-01-22T09:32:58.519" v="300" actId="20577"/>
          <ac:spMkLst>
            <pc:docMk/>
            <pc:sldMk cId="3471508512" sldId="267"/>
            <ac:spMk id="7" creationId="{9B2FCE61-E50E-130A-1068-D7AE6420D0B6}"/>
          </ac:spMkLst>
        </pc:spChg>
        <pc:spChg chg="mod">
          <ac:chgData name="Sami Ylitalo" userId="0072c89d-5eef-4322-938b-c717bf558bc8" providerId="ADAL" clId="{844BEBD5-F77F-DF4E-8B6D-50F5A5210045}" dt="2025-01-22T09:33:59.865" v="362" actId="113"/>
          <ac:spMkLst>
            <pc:docMk/>
            <pc:sldMk cId="3471508512" sldId="267"/>
            <ac:spMk id="8" creationId="{BC354B62-11AA-59CA-FEC0-3782E89DAF3F}"/>
          </ac:spMkLst>
        </pc:spChg>
      </pc:sldChg>
      <pc:sldChg chg="modSp mod">
        <pc:chgData name="Sami Ylitalo" userId="0072c89d-5eef-4322-938b-c717bf558bc8" providerId="ADAL" clId="{844BEBD5-F77F-DF4E-8B6D-50F5A5210045}" dt="2025-01-22T09:34:06.216" v="363" actId="113"/>
        <pc:sldMkLst>
          <pc:docMk/>
          <pc:sldMk cId="73954001" sldId="268"/>
        </pc:sldMkLst>
        <pc:spChg chg="mod">
          <ac:chgData name="Sami Ylitalo" userId="0072c89d-5eef-4322-938b-c717bf558bc8" providerId="ADAL" clId="{844BEBD5-F77F-DF4E-8B6D-50F5A5210045}" dt="2025-01-22T09:34:06.216" v="363" actId="113"/>
          <ac:spMkLst>
            <pc:docMk/>
            <pc:sldMk cId="73954001" sldId="268"/>
            <ac:spMk id="7" creationId="{22512687-4DF3-8754-B247-5B8C255EB8C0}"/>
          </ac:spMkLst>
        </pc:spChg>
      </pc:sldChg>
      <pc:sldChg chg="modSp mod">
        <pc:chgData name="Sami Ylitalo" userId="0072c89d-5eef-4322-938b-c717bf558bc8" providerId="ADAL" clId="{844BEBD5-F77F-DF4E-8B6D-50F5A5210045}" dt="2025-01-22T09:13:42.707" v="29" actId="113"/>
        <pc:sldMkLst>
          <pc:docMk/>
          <pc:sldMk cId="1487885132" sldId="270"/>
        </pc:sldMkLst>
        <pc:spChg chg="mod">
          <ac:chgData name="Sami Ylitalo" userId="0072c89d-5eef-4322-938b-c717bf558bc8" providerId="ADAL" clId="{844BEBD5-F77F-DF4E-8B6D-50F5A5210045}" dt="2025-01-22T09:13:42.707" v="29" actId="113"/>
          <ac:spMkLst>
            <pc:docMk/>
            <pc:sldMk cId="1487885132" sldId="270"/>
            <ac:spMk id="3" creationId="{178D6BB5-C242-DA4A-678D-7DF20253AA72}"/>
          </ac:spMkLst>
        </pc:spChg>
      </pc:sldChg>
      <pc:sldChg chg="addSp modSp mod">
        <pc:chgData name="Sami Ylitalo" userId="0072c89d-5eef-4322-938b-c717bf558bc8" providerId="ADAL" clId="{844BEBD5-F77F-DF4E-8B6D-50F5A5210045}" dt="2025-01-22T09:31:38.677" v="289" actId="14100"/>
        <pc:sldMkLst>
          <pc:docMk/>
          <pc:sldMk cId="2081356196" sldId="272"/>
        </pc:sldMkLst>
        <pc:spChg chg="add mod">
          <ac:chgData name="Sami Ylitalo" userId="0072c89d-5eef-4322-938b-c717bf558bc8" providerId="ADAL" clId="{844BEBD5-F77F-DF4E-8B6D-50F5A5210045}" dt="2025-01-22T09:31:38.677" v="289" actId="14100"/>
          <ac:spMkLst>
            <pc:docMk/>
            <pc:sldMk cId="2081356196" sldId="272"/>
            <ac:spMk id="2" creationId="{E3B63E98-5E2E-597D-7506-1375A2132504}"/>
          </ac:spMkLst>
        </pc:spChg>
      </pc:sldChg>
      <pc:sldChg chg="modSp mod">
        <pc:chgData name="Sami Ylitalo" userId="0072c89d-5eef-4322-938b-c717bf558bc8" providerId="ADAL" clId="{844BEBD5-F77F-DF4E-8B6D-50F5A5210045}" dt="2025-01-22T09:21:09.836" v="133" actId="20577"/>
        <pc:sldMkLst>
          <pc:docMk/>
          <pc:sldMk cId="0" sldId="286"/>
        </pc:sldMkLst>
        <pc:spChg chg="mod">
          <ac:chgData name="Sami Ylitalo" userId="0072c89d-5eef-4322-938b-c717bf558bc8" providerId="ADAL" clId="{844BEBD5-F77F-DF4E-8B6D-50F5A5210045}" dt="2025-01-22T09:21:09.836" v="133" actId="20577"/>
          <ac:spMkLst>
            <pc:docMk/>
            <pc:sldMk cId="0" sldId="286"/>
            <ac:spMk id="687" creationId="{00000000-0000-0000-0000-000000000000}"/>
          </ac:spMkLst>
        </pc:spChg>
      </pc:sldChg>
      <pc:sldChg chg="add ord">
        <pc:chgData name="Sami Ylitalo" userId="0072c89d-5eef-4322-938b-c717bf558bc8" providerId="ADAL" clId="{844BEBD5-F77F-DF4E-8B6D-50F5A5210045}" dt="2025-01-22T09:13:20.970" v="28" actId="20578"/>
        <pc:sldMkLst>
          <pc:docMk/>
          <pc:sldMk cId="1357660841" sldId="292"/>
        </pc:sldMkLst>
      </pc:sldChg>
      <pc:sldChg chg="modSp mod">
        <pc:chgData name="Sami Ylitalo" userId="0072c89d-5eef-4322-938b-c717bf558bc8" providerId="ADAL" clId="{844BEBD5-F77F-DF4E-8B6D-50F5A5210045}" dt="2025-01-22T09:28:46.193" v="244" actId="20577"/>
        <pc:sldMkLst>
          <pc:docMk/>
          <pc:sldMk cId="3904672270" sldId="308"/>
        </pc:sldMkLst>
        <pc:spChg chg="mod">
          <ac:chgData name="Sami Ylitalo" userId="0072c89d-5eef-4322-938b-c717bf558bc8" providerId="ADAL" clId="{844BEBD5-F77F-DF4E-8B6D-50F5A5210045}" dt="2025-01-22T09:28:46.193" v="244" actId="20577"/>
          <ac:spMkLst>
            <pc:docMk/>
            <pc:sldMk cId="3904672270" sldId="308"/>
            <ac:spMk id="4" creationId="{C38B3E84-9E56-DABE-CB9E-9A9E9E4E8D1C}"/>
          </ac:spMkLst>
        </pc:spChg>
      </pc:sldChg>
      <pc:sldChg chg="add del">
        <pc:chgData name="Sami Ylitalo" userId="0072c89d-5eef-4322-938b-c717bf558bc8" providerId="ADAL" clId="{844BEBD5-F77F-DF4E-8B6D-50F5A5210045}" dt="2025-01-22T09:12:38.281" v="27" actId="2696"/>
        <pc:sldMkLst>
          <pc:docMk/>
          <pc:sldMk cId="4052031325" sldId="35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5:50:43.1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21 16383,'90'0'0,"-7"0"0,-25 0 0,-1 0 0,15 0 0,-7 0 0,-42 0 0,0 0 0,60 4 0,-17-3 0,4 2 0,2 0 0,15-2 0,-29 1 0,0 0 0,36-2 0,-18 3 0,-17-3 0,-17 0 0,-4 0 0,18 0 0,3 1 0,10 2 0,25-1 0,-14-2 0,2-2 0,-18-4 0,-26 0 0,-5 0 0,-11 2 0,-1 3 0,5 1 0,20 0 0,25 0 0,11 1 0,-30 1 0,1-1 0,36 1 0,-3 1 0,-9-3 0,-18 0 0,-10 0 0,-13 0 0,-1 0 0,7 1 0,31 0 0,-21 1 0,2 0 0,1-2 0,2 0 0,14 0 0,0 0 0,-14 0 0,-3 0 0,45-4 0,-32 2 0,-38 0 0,12-1 0,19 2 0,-1 0 0,8 0 0,12 1 0,3 0 0,2-1 0,0 0 0,1 1 0,-4 0 0,-23-3 0,-5-1 0,24 2 0,-38-2 0,-7 3 0,42-2 0,19 3 0,-23-1 0,1-1 0,27 2 0,-28 0 0,-39 0 0,-28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5:50:44.75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53 16383,'60'1'0,"1"0"0,4 1 0,4 0 0,8-1 0,5-1 0,-17 1 0,4 0 0,-1-1 0,30-2 0,-2-1 0,-3 2 0,-3 0 0,-7-3 0,-9 0 0,5 2 0,-23-1 0,-28 1 0,-5-1 0,3 1 0,15-3 0,9 0 0,9-1 0,17-1 0,-7 3 0,0 0 0,-12 2 0,-14 0 0,-6 2 0,-5 3 0,4 2 0,11 6 0,48 3 0,-31-8 0,3-1 0,0 0 0,1-2 0,2-1 0,-7-3 0,2-2 0,-26-1 0,-27 1 0,11 4 0,4 1 0,9 2 0,-3 1 0,-10 2 0,6 1 0,3 0 0,-6-3 0,-9-2 0,-12-3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5:50:46.84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55 16383,'52'6'0,"0"0"0,13-2 0,4 0 0,11-1 0,3-1 0,5-2 0,5 0 0,-16 1 0,4 0 0,-2 0 0,22 0 0,-3-2 0,-3 0 0,-2 0 0,-13 0 0,-7-1 0,24-2 0,-28-2 0,-18 2 0,-14-2 0,14 0 0,25 0 0,7 0 0,17 1 0,-31-1 0,3-1 0,-8 3 0,0 1 0,3-3 0,-1 0 0,-10 4 0,-3 2 0,25 0 0,-12 0 0,14 0 0,-2 0 0,5 0 0,5 0 0,-29 0 0,-16 0 0,-20 0 0,-9 0 0,16 4 0,34 4 0,0-1 0,4 2 0,-40-7 0,-22-1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5:50:48.97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43 16383,'58'0'0,"1"0"0,8 0 0,0 0 0,-2-1 0,0 0 0,-3 0 0,-2 1 0,-7-2 0,-5 0 0,7 1 0,-18-2 0,-4 0 0,7-3 0,18-1 0,6 0 0,-12 2 0,-12 3 0,-11 0 0,37 2 0,22 2 0,10-1 0,-24-1 0,-42 0 0,-3-3 0,-17 3 0,11 0 0,-22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5:50:50.42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77 16383,'75'-4'0,"0"0"0,0 0 0,24-3 0,0 2 0,-27 2 0,0 1 0,0 0 0,28-1 0,-1-1 0,-6 0 0,-2-1 0,-10 1 0,-7 1 0,18 0 0,-3-3 0,-39 4 0,1 1 0,0 0 0,0 0 0,0-1 0,2 1 0,3 1 0,2 0 0,-1-1 0,1 0 0,-3 1 0,1-1 0,4 0 0,-1 0 0,27 3 0,-5 0 0,0 4 0,-5 3 0,7-2 0,-24-3 0,1 1 0,39-1 0,-5-1 0,-42-1 0,-35-2 0,-15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1:34.60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1 131,'68'-6,"-1"0,0 2,6 1,6 0,6 1,7-1,5 0,2 1,-9-1,3 0,2 1,0-1,1 0,-13 0,2 0,0 0,0-1,-1 1,-2-1,11 0,-2 0,0-1,-2 0,-3 1,5-2,-2 1,-3-1,-2 1,13 0,-3 0,-3 1,-9 1,-1 2,-1-1,4 1,0 1,1 1,4 0,0 0,0 1,-2 0,-1 0,-2 1,-12-1,-2 1,-4-1,9 2,-8-1,13 2,-17-2,14 0,-26-1,2-2,9-1,1-1,0-2,-1 0,-9 0,-2 0,35-2,-38 4,37 5,-30 1,5-1,21 1,5 0,7 0,-2-1,-18-1,-7-1,20-2,-45 1,-12-2,25-1,-7 1,7 0,21-1,8 0,-17 0,2 1,2 0,2-1,1 1,-1 1,-4-1,0 1,-3 0,22 1,-4 1,-13 2,-2 1,-5 1,-2 0,1 2,0 0,2 0,1-1,2-1,0 0,-3-2,0 0,-5-2,1 0,-3 0,1-1,3-1,1 1,2-1,-2 1,-6-1,-3 1,24 0,-39 0,-25 0,-10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1:37.00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4,'58'1,"1"0,-1 0,-1 0,36 0,-14 0,-11 0,-1 0,16 0,-33-1,3 0,5 0,1-1,3 0,0 0,-1 0,0 0,-2 0,-2 0,-5 0,-2 0,30-1,-25 1,-20 0,-12 1,0 1,16-1,18 1,8 0,-8 0,-25 0,-19-1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1:39.46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57,'80'-2,"-1"1,19 1,4 1,-29 0,3 0,-1 0,-1 1,0-1,-3 0,18 0,-8 0,-26-1,-7-1,16-2,-19-3,5-2,10 1,7 0,-6 3,-15 0,-18 2,-12 0,2 1,22-2,20-1,3 0,-11 0,-29 2,-17 1,-7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1:42.50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74,'88'-12,"-36"7,3 0,11 0,4 1,2-1,0 1,-3 0,-1 1,-7 0,-1 1,-3 0,0 0,8 1,3 1,15-1,4 0,-20 0,2 1,1 0,4 0,1 0,0 0,-2 1,-1 0,0 0,26 1,-4 1,-9-2,-4 1,-8-1,-3-1,-4 0,0 0,-5 0,0 0,-4 0,-2 0,36 0,-35 1,-25-1,-16 0,13 0,48 0,-19 0,4 0,9 0,-1-1,-7 0,-6 0,6-3,-46-5,-24-1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1:46.88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26,'96'2,"-1"-1,-1 0,-1 0,-5 0,-3-1,-12-1,-4-1,-12 0,-4-2,33-3,-13-1,-5 3,3 2,11 3,-29 1,2 0,8 0,2 0,0 0,-2-1,36 0,-41-1,-34 1,1 10,14 7,3 1,-8-4,-20-9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2:37.16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23,'94'1,"-1"0,-13 1,-4-1,-18-1,-5 1,25 0,-7 0,22 0,-34-1,3 1,5-1,2 1,-1 0,-1 0,-5 0,-2 0,-4 0,0 0,-3-1,-1 0,0 0,-1 0,1 0,0 1,2-1,0 1,3 0,1 0,0 0,0 0,1 0,-1 0,-2-1,0 1,-2 0,-1-1,-2 0,-1 1,46-1,-3 0,0 1,6 1,-44-1,1 0,5 0,2 1,7-1,2 0,2 0,1 0,-1 0,0-1,-3 1,-2-1,-4 0,0 0,-1 0,2 1,4-1,3 1,7-1,2 1,7-1,2 1,-1-1,-1 0,-7 0,-3-1,-6 0,-2 0,-9-1,-2 1,-4 0,-1-1,44 1,-6 1,0 1,-43-1,2 1,5-1,2 0,4 0,0-1,3 1,2-2,6 1,3 0,8 1,3-1,7 1,3-1,-29 1,0 0,0 0,29 0,-3 0,-7 0,-4 0,-10 0,-3-1,-8 1,-2-1,1 0,-1 1,0-1,1 0,5 0,1-1,1 0,-1 0,-4-1,-1 0,-7 0,-2-2,31-2,-23 0,-14 1,0 3,16 2,26 1,-32 2,3 0,9 1,0 1,-3 0,-1-1,-9 0,-5 0,21-2,-36-3,-17-1,-10 0,14-3,2 1,13-1,-13 4,-12 1,-9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2:39.50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0,'57'0,"-1"0,28 2,11 1,-3 0,7 1,5 0,-13 1,4-1,1 1,1 0,-15 0,1-1,1 1,-1-1,-1 1,18 0,-1 1,0-1,-3 1,-6-1,-2 0,-1 0,-1 0,-2-1,-1 0,1 0,0-1,5 1,0-1,1 0,-1 1,-3-2,-2 1,2-1,1 0,9 0,1 0,2-1,-1 0,-1 0,0 0,-1 0,-1 0,-7-1,-1 1,-1-1,0 0,-1 1,0-1,-1 0,-5 1,5 0,-4 1,-3 0,-4 1,-3 0,0 0,28 4,-2 0,1 0,1-1,-25-2,1 0,2-1,5 0,1-1,0 0,1-1,1 0,-3-1,-4 1,-1-1,-4-1,15 0,-7-1,-19 0,-8 0,10-1,-33 1,-6 1,16 0,36 0,19-1,-14 0,-29 0,-35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2:44.67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14,'69'-4,"0"0,-6 0,-1 3,-5 3,-1 2,-1 1,-1 1,40 8,-2-1,-14-4,1-4,8-3,7-2,3-1,1-2,1 1,-4 1,-8 3,-13 2,-9 4,-2 0,3 0,0-3,-2-4,-7-2,-11-3,-8 1,-1 0,12 0,23 2,20 1,-39-1,0 1,46-1,-21 1,-20 2,-17 2,-3 1,5-1,8-1,11-2,12-3,14-3,11-2,-47 3,-1 0,45-2,-24 3,-18 4,-13 4,5 4,17 4,12 1,6-3,-1-4,-4-4,8-3,15-2,-41-1,1 1,3-1,-1-1,-5 1,-3 1,30-2,-31 2,-16 3,4 0,25 4,-17-3,5 1,13-1,3 0,4-2,0-1,-4-1,-1-1,-11-2,-3-1,32-6,-12 1,11 3,-32 6,5 1,13 1,4 1,10 1,2 0,1 1,0 0,-4-1,-2 1,-9-2,-4 1,-10 0,-1-1,-7 0,-1-1,47 0,-47-1,1-1,2 0,-1-1,45-3,-16 0,-17 1,-6 3,0 2,5 4,-1 3,-7 2,-10-1,-12-3,-8-3,9-2,10-1,8 0,-3 0,-16-1,-15 2,-10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1T10:32:51.60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21,'94'-7,"-44"4,1 0,5 1,0 1,1 0,0 1,0-1,1 0,0 0,1 1,3 0,1 0,6 0,1 1,3 0,2 1,2 0,2 1,4 0,-1 0,-6 0,0-1,6 1,0-1,-2 0,0-1,-6 0,-1 0,-1 0,-4 0,-14 0,-2 0,43 0,-2 2,-44-2,3 2,4 0,2 1,1 1,1 0,2 0,1 1,1 0,1 0,5-2,0 0,6 0,1-2,-3-1,-2 0,-7-1,-4-1,29 0,-32 0,-14 1,6 0,16 0,27 0,-36 0,2 0,3 0,1-1,-2 1,-1-1,39 1,-21 0,-16 2,-1 0,11 1,19 0,-37-1,2-1,1 1,0-1,41 0,-29-1,-29-1,-22 1,-10-1,-2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6:01:21.43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5783 0 16383,'-62'2'0,"-7"-2"0,7 2 0,-1 0 0,-2-2 0,12 3 0,-4-2 0,1 2 0,-14-3 0,-4 2 0,-23-4 0,18 0 0,5-1 0,13 1 0,14 2 0,3 0 0,0 0 0,9 2 0,-10 0 0,-6 1 0,-5-1 0,-16 2 0,8-4 0,5 2 0,4-2 0,6-2 0,-3 2 0,-10-2 0,-5 2 0,-3 4 0,-13-1 0,9 2 0,2-1 0,1 0 0,10-1 0,0-2 0,-4-1 0,6 0 0,4-1 0,7 0 0,10 0 0,4 2 0,-13 0 0,-11 2 0,-21-1 0,27 0 0,-2-1 0,-5 0 0,0 0 0,3-1 0,1 0 0,-42 0 0,40 0 0,17-2 0,13 2 0,2-1 0,-1 1 0,-20 0 0,-12 0 0,-15 4 0,-21 1 0,4 3 0,8 1 0,8-2 0,28-4 0,11-1 0,8-1 0,9 0 0,-3 1 0,-10 0 0,2 0 0,-10 0 0,2 0 0,-1 0 0,-3-1 0,-1-1 0,-3 2 0,-4-2 0,0 2 0,9-2 0,9 0 0,15 0 0,-1 0 0,-1 0 0,-14-3 0,-9 0 0,-31-2 0,5 0 0,3 3 0,16 0 0,20 2 0,4-1 0,7 1 0,5-1 0,-7 1 0,4 0 0,-10 0 0,0 0 0,0 0 0,-2 0 0,11 0 0,2 0 0,-5 0 0,3 0 0,-32 0 0,-16 0 0,-7 0 0,-4 0 0,18 0 0,18 0 0,5 0 0,19 0 0,-5 0 0,-23-4 0,-23 3 0,2-3 0,12 4 0,37 0 0,13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6:01:24.10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62 16383,'64'-5'0,"-11"2"0,0 3 0,-13 0 0,-2 0 0,-4 0 0,-14 0 0,-6 0 0,6-1 0,5-3 0,27-2 0,18 0 0,-4 0 0,-7 3 0,-27 0 0,-4 2 0,-13 1 0,4-1 0,-1 1 0,-5-3 0,8 4 0,6-6 0,-2 4 0,7-5 0,-8 3 0,-7 0 0,-9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3T06:01:26.98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23 16383,'67'2'0,"0"0"0,0 0 0,28 2 0,4-1 0,-14-2 0,4-1 0,1 0 0,-5 2 0,0 0 0,1 0 0,1-2 0,0 0 0,-1 1 0,-1 0 0,-1 0 0,-4 0 0,16-2 0,-6-1 0,-7 2 0,-3 0 0,-6-2 0,-4-1 0,-14 0 0,-2 1 0,-2 1 0,-2-1 0,42-6 0,-26 5 0,-12-1 0,-24 1 0,-18 2 0,19-2 0,13 1 0,38 0 0,2 0 0,-15 1 0,-24 0 0,-24 1 0,6 2 0,-3-1 0,8 1 0,-18-2 0,-7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8:47:38.8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70 16383,'56'-6'0,"-2"1"0,-5 5 0,22 0 0,-5 0 0,20 0 0,11 0 0,-17 0 0,17 0 0,0 0 0,-17 0 0,-5 0 0,-7 0 0,-28 0 0,43 0 0,-28-6 0,5 5 0,-31-4 0,3 5 0,-17 0 0,30 0 0,-25 0 0,23 0 0,-17 0 0,0 0 0,-4 0 0,-5 0 0,1 0 0,-2-3 0,0 3 0,-5-3 0,13 3 0,17 0 0,-16 0 0,31 0 0,-24 0 0,0 0 0,35 0 0,-7-14 0,0 10 0,-4-14 0,-39 17 0,6-3 0,-5 4 0,-2 0 0,4 0 0,-7 0 0,16 0 0,0 0 0,11 0 0,-3 0 0,9 0 0,-9 0 0,-5 0 0,23 0 0,-20 0 0,25 0 0,0 0 0,-9 0 0,9 0 0,-22 0 0,-12 0 0,-13 0 0,12 0 0,15 0 0,23 0 0,23 0 0,-9 0 0,-2 0 0,-27 0 0,-19 0 0,-7 0 0,-10 0 0,20 0 0,-17 0 0,30 0 0,-14 0 0,18 0 0,-20 0 0,-2 0 0,-19 0 0,13 0 0,-8 0 0,13 0 0,-14 0 0,11 4 0,-10-1 0,22 1 0,-23 0 0,15-3 0,1 1 0,-15 1 0,13-3 0,-13 7 0,4-2 0,-3 0 0,2-1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8:47:41.6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16383,'92'0'0,"7"8"0,-43-7 0,0-1 0,2 4 0,1 0 0,4-4 0,0 0 0,-1 0 0,-1 0 0,30 0 0,6 0 0,-45 0 0,16 0 0,-28 0 0,20 0 0,-11 0 0,11 0 0,3 0 0,23 0 0,2 0 0,-38 0 0,0 0 0,39 0 0,-34 0 0,-1 0 0,26 0 0,-26 0 0,0 0 0,35 0 0,-1 0 0,-13 0 0,-4 0 0,-8 0 0,12 0 0,-13 0 0,10 0 0,-9 0 0,11 0 0,1 0 0,-24 0 0,-5 0 0,-31 0 0,-2 0 0,4 5 0,-7-4 0,18 3 0,-10 0 0,30-3 0,4 9 0,22-9 0,-11 11 0,20-3 0,-29 4 0,17 1 0,-41-8 0,2 0 0,-25-6 0,9 0 0,2 2 0,12-1 0,-7 1 0,3 0 0,-20-1 0,21 1 0,-17-2 0,17 5 0,-19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8:56:08.32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0 204 16383,'69'-19'0,"-16"-1"0,-26 13 0,-12 0 0,-1 4 0,0-3 0,5-3 0,11-3 0,4 1 0,37-3 0,7 6 0,-19-3 0,4-2 0,6 7 0,2-1 0,6-7 0,1 1 0,-1 6 0,-3 3 0,-16-1 0,-2 1 0,1 4 0,-5 0 0,-3 0 0,7-3 0,-47 2 0,4 2 0,-15 24 0,3-13 0,-5 14 0,4-13 0,0-4 0,2 13 0,-1-4 0,1-2 0,-2 5 0,2-12 0,1 7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8:55:54.1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16383,'66'5'0,"-15"-2"0,-17 0 0,0-2 0,-8 9 0,9-8 0,-18 5 0,5-7 0,-13 0 0,11 0 0,-6 0 0,2 0 0,21 2 0,-4-1 0,20 1 0,-4-2 0,-18 0 0,14 0 0,-31 0 0,19 0 0,-4 0 0,-11 0 0,6 0 0,-8-2 0,11 1 0,-5-1 0,3 2 0,-15 0 0,5 2 0,10-1 0,-7 1 0,2-2 0,-8 0 0,2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8:57:52.4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0 104 16383,'64'-4'0,"-8"0"0,-38-3 0,3 0 0,-11 4 0,7-3 0,2 5 0,-6-3 0,27 1 0,-28 0 0,35 0 0,-15 3 0,28 0 0,-9 0 0,-2-3 0,-3 2 0,-9-8 0,-8 8 0,15-5 0,-34 6 0,15-2 0,-13 1 0,-3-6 0,11 4 0,-4-5 0,-2 5 0,17-4 0,-13 5 0,39-3 0,-34 5 0,14 0 0,-22 0 0,-7 0 0,5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19T12:04:59.17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0,'98'7,"-45"-3,0-1,4 0,1-1,-3 0,-2 0,38 0,-26 0,-22-2,-10 0,-1 0,-1 0,8-1,7 0,1-1,2 1,-3 0,-2 1,9 0,13 0,21 1,-30 1,3-1,7 2,1 1,1-1,1 0,-3 0,-1 0,-7 0,0-1,-5 0,-1-1,39 1,-17-1,-17-1,-13 0,-4-2,1 1,5-1,5 1,-1 0,-10 2,-10-1,-17 1,-9-1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19T12:05:02.30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1,'61'2,"27"3,-37-2,2-1,3 0,1 0,-5 0,-3-2,14 0,-23-1,-16-1,-3 2,6-2,14 1,11 0,11 1,-3 0,-8 0,-8 0,-4 0,6 0,11 0,14 0,1 0,0 1,-4 0,1 2,4 0,-10-1,-18-1,-23-1,-13 0,-5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D02C1-E8F4-A54F-81BC-3AB6583267FD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7C3AF-C48F-9D49-AD92-1DF686A5A7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8660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5" name="Google Shape;6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/>
              <a:t>Example Text: </a:t>
            </a:r>
            <a:endParaRPr sz="1400" b="1" i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/>
              <a:t>In summary, rigorous research conducted on the Clubhouse model demonstrates Clubhouses:</a:t>
            </a:r>
            <a:endParaRPr sz="1400" i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400" i="1"/>
              <a:t>Improve near and long-term health outcomes</a:t>
            </a:r>
            <a:endParaRPr sz="1400" i="1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400" i="1"/>
              <a:t>Improve employment outcomes</a:t>
            </a:r>
            <a:endParaRPr sz="1400" i="1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400" i="1"/>
              <a:t>Reduce hospitalizations  </a:t>
            </a:r>
            <a:endParaRPr sz="1400" i="1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400" i="1"/>
              <a:t>Reduce cost of care</a:t>
            </a:r>
            <a:endParaRPr sz="1400" b="1" i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5FEEFC-4EF8-EBCF-7F0B-1E774F16D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1617F1-F5B4-5D76-C21A-EA38AE954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D8C432-91D7-ACCB-12DE-6551C6271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2A3CDAC-5485-DFEA-0436-F2A81BF9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C11E072-34FD-0614-963E-0FD1467F8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766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18CE8F-397B-94CE-6AE9-6E23F3C6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F30525-1059-EC7A-4CDB-AF037483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C5C9407-3A73-8889-DACE-E1EE75B6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30244DF-DA3C-627C-F472-C6C908E3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64B055-3B7E-E850-BBA6-62DF8184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4475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735CA0-F366-5CAD-30F0-06CA63ADA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2D9CBA-8415-61FA-4AC5-B27C8F737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AC5EE74-21F8-0E34-5ACD-69486C406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2E3F345-A376-32FB-54A8-283F6382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251D2B-34F2-0811-B03D-34483548A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0312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2B4FCF-E727-D02C-75A1-3F561E322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350EFD-88C6-A3A7-52F0-53663A758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F3FFB4-3952-D110-7841-89E11A89A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041D622-AADD-7709-DE7D-BA85C8496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8B94DED-E481-3EB1-6E86-78A529B4A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D04146-B856-FFAE-130D-38416620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574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0A0C1-5BBF-5FAE-1CA8-5A8BB7994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84F7488-CDC9-A7C0-CC5B-3FFFF7929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BBD666B-A150-77B1-61AB-E2083BC58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6C083BF-DEFA-B7E8-832E-FC8FFF82F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F5EBB60-C4EF-3F4C-8667-09914E54F7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E1D55E5-5122-8DCC-9A6D-31A9A8578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27304DE-00AD-CEF1-2B83-97A1DB8D1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4764292-5D95-9D46-B67B-D2159DD69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739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17B161-59AC-8748-4424-0A2F7A8ED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4C82DA8-62F4-0DC2-A6A4-64649E337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B3D702F-5B23-5461-ED4F-22BDCFE15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65E44E4-BFAD-2520-C091-4ABCE5CE2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48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0348837-DD2D-1879-F884-FC32615BA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EC937DE-F4E3-B3F7-B245-472085CBA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46A11B0-EBDE-2125-FAD4-53519B155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736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25AB00-26AA-8B92-06F6-919F6B9D1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7129CB-770B-8CFF-2A9D-DF8B604CA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D23972-4515-A581-DEAA-2B3100AB7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D22B71F-E197-B6B5-C1DF-59D645B87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EB794C8-05F9-A3E2-C727-492E54F9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B572ED7-0E05-00DC-0446-D5C7B9249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281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412D14-DB67-1F3B-4345-38F06F39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DD3A5F4-CFBD-431C-55F3-71815AE372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DCC42AB-1EFC-037F-60F0-5D5324B84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CA9F04D-997D-C837-EC76-A04990AAF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6043427-3284-2600-BEFF-A4A06226F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308F4C7-EFA5-017A-69DA-56898544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78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61EDB6-F74B-45E3-BDF5-89A0DAE90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25A8916-E248-24E6-FE3A-FB96901C0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1C7C8F-770A-CD75-5FAA-D9488303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2F1F064-FED3-8FAF-7309-8D5BEECB5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7F958E-7B75-267E-9A3E-0B8D3261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159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D667EEB-1B80-4E42-A70C-41FBA7F3D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2F8628C-FE9E-7E31-15C4-A6683CAFB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8333EA2-8066-AA4A-A531-94550E871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0F0BE7-B49C-9B9B-3982-7C7393CB2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B6F3223-3B4A-7F26-A80C-2ADA28762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D91D8BD-CDD4-C720-1B30-51517957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4CF42F9-825A-F920-8D07-5CFD77D06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13888A-05A9-1534-1175-AFBB7A59F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E0464-10A5-C844-9C56-7D1C0C43EC7E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B512FC0-6EE4-DAB3-5FAA-E7310AF57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606262B-5A49-0A22-4FA2-D006573446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A5325-86BD-9640-99C2-6C771D4F4A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146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hdl.handle.net/10138/351776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customXml" Target="../ink/ink11.xml"/><Relationship Id="rId7" Type="http://schemas.openxmlformats.org/officeDocument/2006/relationships/customXml" Target="../ink/ink1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customXml" Target="../ink/ink12.xm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customXml" Target="../ink/ink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customXml" Target="../ink/ink15.xml"/><Relationship Id="rId7" Type="http://schemas.openxmlformats.org/officeDocument/2006/relationships/customXml" Target="../ink/ink1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customXml" Target="../ink/ink16.xml"/><Relationship Id="rId4" Type="http://schemas.openxmlformats.org/officeDocument/2006/relationships/image" Target="../media/image1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customXml" Target="../ink/ink18.xml"/><Relationship Id="rId7" Type="http://schemas.openxmlformats.org/officeDocument/2006/relationships/customXml" Target="../ink/ink2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customXml" Target="../ink/ink19.xml"/><Relationship Id="rId4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6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4.xml"/><Relationship Id="rId5" Type="http://schemas.openxmlformats.org/officeDocument/2006/relationships/image" Target="../media/image150.png"/><Relationship Id="rId4" Type="http://schemas.openxmlformats.org/officeDocument/2006/relationships/customXml" Target="../ink/ink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122F75-E17A-B5FC-4723-5D3A61307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5564"/>
            <a:ext cx="9144000" cy="3214399"/>
          </a:xfrm>
        </p:spPr>
        <p:txBody>
          <a:bodyPr>
            <a:normAutofit fontScale="90000"/>
          </a:bodyPr>
          <a:lstStyle/>
          <a:p>
            <a:r>
              <a:rPr lang="fi-FI" dirty="0"/>
              <a:t>Investoidun pääoman sosiaalinen tuotto mielenterveyskuntoutujien Klubitaloilla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60EF497-CF54-7142-FB7B-5EF7209E4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51564"/>
            <a:ext cx="9144000" cy="2854036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Maisterintutkielma</a:t>
            </a:r>
          </a:p>
          <a:p>
            <a:r>
              <a:rPr lang="fi-FI" b="0" i="0" u="none" strike="noStrike" dirty="0">
                <a:solidFill>
                  <a:srgbClr val="0097CD"/>
                </a:solidFill>
                <a:effectLst/>
                <a:latin typeface="Helvetica Neue" panose="02000503000000020004" pitchFamily="2" charset="0"/>
                <a:hlinkClick r:id="rId2"/>
              </a:rPr>
              <a:t>http://hdl.handle.net/10138/351776</a:t>
            </a:r>
            <a:endParaRPr lang="fi-FI" dirty="0"/>
          </a:p>
          <a:p>
            <a:r>
              <a:rPr lang="fi-FI" dirty="0"/>
              <a:t>Sosiaali- ja terveystutkimuksen ja johtamisen maisteriohjelma</a:t>
            </a:r>
          </a:p>
          <a:p>
            <a:r>
              <a:rPr lang="fi-FI" dirty="0"/>
              <a:t>Helsingin yliopisto 2022</a:t>
            </a:r>
          </a:p>
          <a:p>
            <a:endParaRPr lang="fi-FI" dirty="0"/>
          </a:p>
          <a:p>
            <a:r>
              <a:rPr lang="fi-FI" dirty="0"/>
              <a:t>Sami Ylitalo</a:t>
            </a:r>
          </a:p>
          <a:p>
            <a:r>
              <a:rPr lang="fi-FI" dirty="0"/>
              <a:t>Kehitysjohtaja, Etelä-Suomen Klubitalot ESKOT ry</a:t>
            </a:r>
          </a:p>
        </p:txBody>
      </p:sp>
    </p:spTree>
    <p:extLst>
      <p:ext uri="{BB962C8B-B14F-4D97-AF65-F5344CB8AC3E}">
        <p14:creationId xmlns:p14="http://schemas.microsoft.com/office/powerpoint/2010/main" val="1206533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84EE01-57AF-3903-6014-3E4DF988E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1"/>
            <a:ext cx="10515600" cy="1325563"/>
          </a:xfrm>
        </p:spPr>
        <p:txBody>
          <a:bodyPr/>
          <a:lstStyle/>
          <a:p>
            <a:r>
              <a:rPr lang="fi-FI" dirty="0"/>
              <a:t>Tutkielman kohde: mielenterveyskuntoutujien Klubitalot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5E8D89-B097-9CBF-DD26-05D48795C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891"/>
            <a:ext cx="10515600" cy="5260109"/>
          </a:xfrm>
        </p:spPr>
        <p:txBody>
          <a:bodyPr>
            <a:normAutofit fontScale="85000" lnSpcReduction="20000"/>
          </a:bodyPr>
          <a:lstStyle/>
          <a:p>
            <a:r>
              <a:rPr lang="fi-FI" dirty="0" err="1"/>
              <a:t>Fountain</a:t>
            </a:r>
            <a:r>
              <a:rPr lang="fi-FI" dirty="0"/>
              <a:t> House, New York 1948</a:t>
            </a:r>
          </a:p>
          <a:p>
            <a:r>
              <a:rPr lang="fi-FI" dirty="0"/>
              <a:t>Mielenterveyskuntoutujien keskinäisistä kokoontumisista syntyi vähitellen systemaattinen ja kokonaisvaltainen kuntoutuksen toimintamalli, joka:</a:t>
            </a:r>
          </a:p>
          <a:p>
            <a:pPr lvl="1"/>
            <a:r>
              <a:rPr lang="fi-FI" dirty="0"/>
              <a:t>Keskittyy sairauksien sijasta vahvuuksiin ja mahdollisuuksiin (voimavarakeskeisyys)</a:t>
            </a:r>
          </a:p>
          <a:p>
            <a:pPr lvl="1"/>
            <a:r>
              <a:rPr lang="fi-FI" dirty="0"/>
              <a:t>Tarjoaa tukea samanaikaisesti useammalla elämänalueella (kokonaisvaltaisuus)</a:t>
            </a:r>
          </a:p>
          <a:p>
            <a:pPr lvl="1"/>
            <a:r>
              <a:rPr lang="fi-FI" dirty="0"/>
              <a:t>Korostaa työelämäosallisuuden merkitystä toipumiselle (osallisuus)</a:t>
            </a:r>
          </a:p>
          <a:p>
            <a:pPr lvl="1"/>
            <a:r>
              <a:rPr lang="fi-FI" dirty="0"/>
              <a:t>Tarjoaa työyhteisöä simuloivan sosiaalisen ympäristön, joka toimii toipumisen alustana (toipumisorientaatio)</a:t>
            </a:r>
          </a:p>
          <a:p>
            <a:pPr lvl="1"/>
            <a:r>
              <a:rPr lang="fi-FI" dirty="0"/>
              <a:t>On ns. terapeuttinen yhteisö (yhteisö </a:t>
            </a:r>
            <a:r>
              <a:rPr lang="fi-FI" b="1" dirty="0"/>
              <a:t>menetelmänä</a:t>
            </a:r>
            <a:r>
              <a:rPr lang="fi-FI" dirty="0"/>
              <a:t>)</a:t>
            </a:r>
          </a:p>
          <a:p>
            <a:r>
              <a:rPr lang="fi-FI" dirty="0"/>
              <a:t>Klubitaloliike on historiallisesti ollut yksi toipumisorientaation keskeinen edelläkävijä</a:t>
            </a:r>
          </a:p>
          <a:p>
            <a:r>
              <a:rPr lang="fi-FI" dirty="0"/>
              <a:t>Maailmalla Klubitaloja 350 +, Suomessa 23</a:t>
            </a:r>
          </a:p>
          <a:p>
            <a:r>
              <a:rPr lang="fi-FI" dirty="0"/>
              <a:t>Clubhouse International, Clubhouse Europe, Suomen Klubitalot ry</a:t>
            </a:r>
          </a:p>
          <a:p>
            <a:r>
              <a:rPr lang="fi-FI" b="1" dirty="0"/>
              <a:t>ESKOT ry: seitsemän Klubitaloa (Helsinki x 2, Tikkurila, Nurmijärvi, Järvenpää, Lahti, Imatra)</a:t>
            </a:r>
          </a:p>
          <a:p>
            <a:pPr lvl="1"/>
            <a:r>
              <a:rPr lang="fi-FI" b="1" dirty="0"/>
              <a:t>N. 50 työntekijää, n. 3000 </a:t>
            </a:r>
            <a:r>
              <a:rPr lang="fi-FI" b="1" i="1" dirty="0"/>
              <a:t>jäsentä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6681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A99B95-05A6-D070-11AE-C2E961D89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Tutkielman tausta: taloudellinen näkökulma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9724543-9791-DBF3-E957-01697EEC7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49" y="1427051"/>
            <a:ext cx="10933901" cy="543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39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7E5054-B659-1CBC-4012-4D00F7BF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17" y="365126"/>
            <a:ext cx="11855669" cy="517744"/>
          </a:xfrm>
        </p:spPr>
        <p:txBody>
          <a:bodyPr>
            <a:normAutofit fontScale="90000"/>
          </a:bodyPr>
          <a:lstStyle/>
          <a:p>
            <a:r>
              <a:rPr lang="fi-FI" dirty="0"/>
              <a:t>Tutkielman tausta: vaikuttavuuden näkökulma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C1BEFF-C1BC-D9FA-286A-9998B3E74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9504"/>
            <a:ext cx="10964917" cy="5695332"/>
          </a:xfrm>
        </p:spPr>
        <p:txBody>
          <a:bodyPr>
            <a:normAutofit fontScale="92500"/>
          </a:bodyPr>
          <a:lstStyle/>
          <a:p>
            <a:r>
              <a:rPr lang="fi-FI" b="1" dirty="0"/>
              <a:t>Vaikuttavuusperusteinen terveydenhuolto</a:t>
            </a:r>
            <a:r>
              <a:rPr lang="fi-FI" dirty="0"/>
              <a:t> (M. Porter 2010)</a:t>
            </a:r>
          </a:p>
          <a:p>
            <a:pPr lvl="1"/>
            <a:r>
              <a:rPr lang="fi-FI" dirty="0"/>
              <a:t>Suoritteita / budjetti EI OLE vaikuttavuutta vaan ehkä organisaatiotehokkuutta</a:t>
            </a:r>
          </a:p>
          <a:p>
            <a:pPr lvl="1"/>
            <a:r>
              <a:rPr lang="fi-FI" dirty="0"/>
              <a:t>"</a:t>
            </a:r>
            <a:r>
              <a:rPr lang="fi-FI" dirty="0" err="1"/>
              <a:t>Achieving</a:t>
            </a:r>
            <a:r>
              <a:rPr lang="fi-FI" dirty="0"/>
              <a:t> </a:t>
            </a:r>
            <a:r>
              <a:rPr lang="fi-FI" b="1" dirty="0" err="1"/>
              <a:t>high</a:t>
            </a:r>
            <a:r>
              <a:rPr lang="fi-FI" b="1" dirty="0"/>
              <a:t> </a:t>
            </a:r>
            <a:r>
              <a:rPr lang="fi-FI" b="1" dirty="0" err="1"/>
              <a:t>value</a:t>
            </a:r>
            <a:r>
              <a:rPr lang="fi-FI" b="1" dirty="0"/>
              <a:t> for </a:t>
            </a:r>
            <a:r>
              <a:rPr lang="fi-FI" b="1" dirty="0" err="1"/>
              <a:t>patients</a:t>
            </a:r>
            <a:r>
              <a:rPr lang="fi-FI" dirty="0"/>
              <a:t> </a:t>
            </a:r>
            <a:r>
              <a:rPr lang="fi-FI" dirty="0" err="1"/>
              <a:t>must</a:t>
            </a:r>
            <a:r>
              <a:rPr lang="fi-FI" dirty="0"/>
              <a:t> </a:t>
            </a:r>
            <a:r>
              <a:rPr lang="fi-FI" dirty="0" err="1"/>
              <a:t>become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overarching</a:t>
            </a:r>
            <a:r>
              <a:rPr lang="fi-FI" dirty="0"/>
              <a:t> </a:t>
            </a:r>
            <a:r>
              <a:rPr lang="fi-FI" dirty="0" err="1"/>
              <a:t>goal</a:t>
            </a:r>
            <a:r>
              <a:rPr lang="fi-FI" dirty="0"/>
              <a:t> of </a:t>
            </a:r>
            <a:r>
              <a:rPr lang="fi-FI" dirty="0" err="1"/>
              <a:t>health</a:t>
            </a:r>
            <a:r>
              <a:rPr lang="fi-FI" dirty="0"/>
              <a:t> </a:t>
            </a:r>
            <a:r>
              <a:rPr lang="fi-FI" dirty="0" err="1"/>
              <a:t>care</a:t>
            </a:r>
            <a:r>
              <a:rPr lang="fi-FI" dirty="0"/>
              <a:t> </a:t>
            </a:r>
            <a:r>
              <a:rPr lang="fi-FI" dirty="0" err="1"/>
              <a:t>delivery</a:t>
            </a:r>
            <a:r>
              <a:rPr lang="fi-FI" dirty="0"/>
              <a:t>,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value</a:t>
            </a:r>
            <a:r>
              <a:rPr lang="fi-FI" dirty="0"/>
              <a:t> </a:t>
            </a:r>
            <a:r>
              <a:rPr lang="fi-FI" dirty="0" err="1"/>
              <a:t>defined</a:t>
            </a:r>
            <a:r>
              <a:rPr lang="fi-FI" dirty="0"/>
              <a:t> as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b="1" dirty="0" err="1"/>
              <a:t>health</a:t>
            </a:r>
            <a:r>
              <a:rPr lang="fi-FI" b="1" dirty="0"/>
              <a:t> </a:t>
            </a:r>
            <a:r>
              <a:rPr lang="fi-FI" b="1" dirty="0" err="1"/>
              <a:t>outcomes</a:t>
            </a:r>
            <a:r>
              <a:rPr lang="fi-FI" b="1" dirty="0"/>
              <a:t> </a:t>
            </a:r>
            <a:r>
              <a:rPr lang="fi-FI" b="1" dirty="0" err="1"/>
              <a:t>achieved</a:t>
            </a:r>
            <a:r>
              <a:rPr lang="fi-FI" b="1" dirty="0"/>
              <a:t> per </a:t>
            </a:r>
            <a:r>
              <a:rPr lang="fi-FI" b="1" dirty="0" err="1"/>
              <a:t>dollar</a:t>
            </a:r>
            <a:r>
              <a:rPr lang="fi-FI" b="1" dirty="0"/>
              <a:t> </a:t>
            </a:r>
            <a:r>
              <a:rPr lang="fi-FI" b="1" dirty="0" err="1"/>
              <a:t>spent</a:t>
            </a:r>
            <a:r>
              <a:rPr lang="fi-FI" dirty="0"/>
              <a:t>."</a:t>
            </a:r>
          </a:p>
          <a:p>
            <a:pPr lvl="1"/>
            <a:r>
              <a:rPr lang="fi-FI" dirty="0"/>
              <a:t>Vaikuttavuutta on potilaiden/asiakkaiden kokema lisääntynyt terveyshyöty ja hyvinvointi.</a:t>
            </a:r>
          </a:p>
          <a:p>
            <a:pPr lvl="1"/>
            <a:r>
              <a:rPr lang="fi-FI" b="1" dirty="0"/>
              <a:t>Arkivaikuttavuuden</a:t>
            </a:r>
            <a:r>
              <a:rPr lang="fi-FI" dirty="0"/>
              <a:t> käsite (Antti Malmivaara): esim. hoitoketjujen vaikuttavuus, </a:t>
            </a:r>
            <a:r>
              <a:rPr lang="fi-FI" b="1" dirty="0"/>
              <a:t>KOETTU </a:t>
            </a:r>
            <a:r>
              <a:rPr lang="fi-FI" dirty="0"/>
              <a:t>hyvinvointi</a:t>
            </a:r>
          </a:p>
          <a:p>
            <a:r>
              <a:rPr lang="fi-FI" dirty="0"/>
              <a:t>Vrt. </a:t>
            </a:r>
            <a:r>
              <a:rPr lang="fi-FI" i="1" dirty="0"/>
              <a:t>näyttöön</a:t>
            </a:r>
            <a:r>
              <a:rPr lang="fi-FI" dirty="0"/>
              <a:t> perustuva ajattelu: koeasetelman </a:t>
            </a:r>
            <a:r>
              <a:rPr lang="fi-FI" b="1" dirty="0"/>
              <a:t>soveltuvuus </a:t>
            </a:r>
            <a:r>
              <a:rPr lang="fi-FI" dirty="0"/>
              <a:t>ylipäätään </a:t>
            </a:r>
            <a:r>
              <a:rPr lang="fi-FI" i="1" dirty="0"/>
              <a:t>kompleksisissa interventioissa</a:t>
            </a:r>
            <a:r>
              <a:rPr lang="fi-FI" dirty="0"/>
              <a:t>, tulosten </a:t>
            </a:r>
            <a:r>
              <a:rPr lang="fi-FI" b="1" dirty="0"/>
              <a:t>yleistettävyys arkielämään</a:t>
            </a:r>
            <a:r>
              <a:rPr lang="fi-FI" dirty="0"/>
              <a:t> joskus ongelmallista, vaikutusmekanismit jäävät ”</a:t>
            </a:r>
            <a:r>
              <a:rPr lang="fi-FI" b="1" dirty="0"/>
              <a:t>mustiksi laatikoiksi</a:t>
            </a:r>
            <a:r>
              <a:rPr lang="fi-FI" dirty="0"/>
              <a:t>”, monet </a:t>
            </a:r>
            <a:r>
              <a:rPr lang="fi-FI" dirty="0" err="1"/>
              <a:t>RCT:t</a:t>
            </a:r>
            <a:r>
              <a:rPr lang="fi-FI" dirty="0"/>
              <a:t> </a:t>
            </a:r>
            <a:r>
              <a:rPr lang="fi-FI" b="1" dirty="0"/>
              <a:t>aineistoltaan heikkoja</a:t>
            </a:r>
            <a:r>
              <a:rPr lang="fi-FI" dirty="0"/>
              <a:t> jne.</a:t>
            </a:r>
          </a:p>
          <a:p>
            <a:r>
              <a:rPr lang="fi-FI" b="1" dirty="0"/>
              <a:t>Tutkimusaukko:</a:t>
            </a:r>
            <a:r>
              <a:rPr lang="fi-FI" dirty="0"/>
              <a:t> tarvitaan laaja-alaisempaa vaikuttavuuden arviointia</a:t>
            </a:r>
          </a:p>
          <a:p>
            <a:pPr lvl="1"/>
            <a:r>
              <a:rPr lang="fi-FI" b="1" dirty="0"/>
              <a:t>Taloudellinen arviointi </a:t>
            </a:r>
            <a:r>
              <a:rPr lang="fi-FI" dirty="0"/>
              <a:t>muun interventiotutkimuksen rinnalle (WHO, OECD)</a:t>
            </a:r>
          </a:p>
          <a:p>
            <a:pPr lvl="1"/>
            <a:r>
              <a:rPr lang="fi-FI" dirty="0"/>
              <a:t>PREM- ja PROM –mittarit (kokemus- ja vointimittarit) vaikuttavuuden indikaattoreina</a:t>
            </a:r>
          </a:p>
          <a:p>
            <a:pPr lvl="1"/>
            <a:r>
              <a:rPr lang="fi-FI" dirty="0"/>
              <a:t>Sote-järjestöjen vaikuttavuuspaineet ankaria -&gt; syytä aktivoitua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2900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6F92C5-8B4E-F9FF-8661-A37986CD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Tutkimuskysymys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8D6BB5-C242-DA4A-678D-7DF20253A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Mikä on Klubitaloihin tehdyn yhteiskunnallisen </a:t>
            </a:r>
            <a:r>
              <a:rPr lang="fi-FI" b="1" dirty="0"/>
              <a:t>investoinnin sosiaalinen tuotto</a:t>
            </a:r>
            <a:r>
              <a:rPr lang="fi-FI" dirty="0"/>
              <a:t>?</a:t>
            </a:r>
          </a:p>
          <a:p>
            <a:pPr lvl="1"/>
            <a:r>
              <a:rPr lang="fi-FI" dirty="0"/>
              <a:t>Investointi = saatu rahoitus euroina (</a:t>
            </a:r>
            <a:r>
              <a:rPr lang="fi-FI" dirty="0" err="1"/>
              <a:t>HVA:t</a:t>
            </a:r>
            <a:r>
              <a:rPr lang="fi-FI" dirty="0"/>
              <a:t> &amp; valtio 50/50)</a:t>
            </a:r>
          </a:p>
          <a:p>
            <a:pPr lvl="1"/>
            <a:r>
              <a:rPr lang="fi-FI" dirty="0"/>
              <a:t>Sosiaalinen tuotto = </a:t>
            </a:r>
            <a:r>
              <a:rPr lang="fi-FI" b="1" dirty="0"/>
              <a:t>toiminnan tuottamien hyötyjen</a:t>
            </a:r>
            <a:r>
              <a:rPr lang="fi-FI" dirty="0"/>
              <a:t> rahallinen arvo euroina</a:t>
            </a:r>
          </a:p>
          <a:p>
            <a:pPr lvl="2"/>
            <a:r>
              <a:rPr lang="fi-FI" dirty="0"/>
              <a:t>Miten määritellä, arvioida ja laskea tämä?</a:t>
            </a:r>
          </a:p>
        </p:txBody>
      </p:sp>
    </p:spTree>
    <p:extLst>
      <p:ext uri="{BB962C8B-B14F-4D97-AF65-F5344CB8AC3E}">
        <p14:creationId xmlns:p14="http://schemas.microsoft.com/office/powerpoint/2010/main" val="1487885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ulukko 3">
            <a:extLst>
              <a:ext uri="{FF2B5EF4-FFF2-40B4-BE49-F238E27FC236}">
                <a16:creationId xmlns:a16="http://schemas.microsoft.com/office/drawing/2014/main" id="{5D6F3F1D-70F7-574B-86BD-813F6A733ABD}"/>
              </a:ext>
            </a:extLst>
          </p:cNvPr>
          <p:cNvGraphicFramePr>
            <a:graphicFrameLocks noGrp="1"/>
          </p:cNvGraphicFramePr>
          <p:nvPr/>
        </p:nvGraphicFramePr>
        <p:xfrm>
          <a:off x="1821781" y="1253831"/>
          <a:ext cx="8643019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479">
                  <a:extLst>
                    <a:ext uri="{9D8B030D-6E8A-4147-A177-3AD203B41FA5}">
                      <a16:colId xmlns:a16="http://schemas.microsoft.com/office/drawing/2014/main" val="3153490962"/>
                    </a:ext>
                  </a:extLst>
                </a:gridCol>
                <a:gridCol w="3259586">
                  <a:extLst>
                    <a:ext uri="{9D8B030D-6E8A-4147-A177-3AD203B41FA5}">
                      <a16:colId xmlns:a16="http://schemas.microsoft.com/office/drawing/2014/main" val="228699843"/>
                    </a:ext>
                  </a:extLst>
                </a:gridCol>
                <a:gridCol w="2533954">
                  <a:extLst>
                    <a:ext uri="{9D8B030D-6E8A-4147-A177-3AD203B41FA5}">
                      <a16:colId xmlns:a16="http://schemas.microsoft.com/office/drawing/2014/main" val="2948074099"/>
                    </a:ext>
                  </a:extLst>
                </a:gridCol>
              </a:tblGrid>
              <a:tr h="261851">
                <a:tc>
                  <a:txBody>
                    <a:bodyPr/>
                    <a:lstStyle/>
                    <a:p>
                      <a:r>
                        <a:rPr lang="fi-FI" dirty="0"/>
                        <a:t>Taustatekijät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INTERVENTIO: KLUBITALO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Tulokset/vaikutukset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31644"/>
                  </a:ext>
                </a:extLst>
              </a:tr>
              <a:tr h="3796843">
                <a:tc>
                  <a:txBody>
                    <a:bodyPr/>
                    <a:lstStyle/>
                    <a:p>
                      <a:endParaRPr lang="fi-FI" dirty="0"/>
                    </a:p>
                    <a:p>
                      <a:r>
                        <a:rPr lang="fi-FI" dirty="0"/>
                        <a:t>Ikä</a:t>
                      </a:r>
                    </a:p>
                    <a:p>
                      <a:r>
                        <a:rPr lang="fi-FI" dirty="0"/>
                        <a:t>Sukupuoli</a:t>
                      </a:r>
                    </a:p>
                    <a:p>
                      <a:r>
                        <a:rPr lang="fi-FI" dirty="0"/>
                        <a:t>Koulutus</a:t>
                      </a:r>
                    </a:p>
                    <a:p>
                      <a:r>
                        <a:rPr lang="fi-FI" dirty="0"/>
                        <a:t>Työkokemus</a:t>
                      </a:r>
                    </a:p>
                    <a:p>
                      <a:r>
                        <a:rPr lang="fi-FI" dirty="0"/>
                        <a:t>Terveys</a:t>
                      </a:r>
                    </a:p>
                    <a:p>
                      <a:r>
                        <a:rPr lang="fi-FI" dirty="0">
                          <a:solidFill>
                            <a:schemeClr val="accent2"/>
                          </a:solidFill>
                        </a:rPr>
                        <a:t>Muiden palvelujen käyttö</a:t>
                      </a:r>
                    </a:p>
                    <a:p>
                      <a:r>
                        <a:rPr lang="fi-FI" dirty="0">
                          <a:solidFill>
                            <a:schemeClr val="tx1"/>
                          </a:solidFill>
                        </a:rPr>
                        <a:t>Ym.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b="1" dirty="0"/>
                        <a:t>Toimintaan osallistuminen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tarpeet ja tavoitteet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osallistumisen preferenssit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taajuus ja kesto</a:t>
                      </a:r>
                    </a:p>
                    <a:p>
                      <a:r>
                        <a:rPr lang="fi-FI" sz="1600" b="1" dirty="0">
                          <a:solidFill>
                            <a:srgbClr val="0070C0"/>
                          </a:solidFill>
                        </a:rPr>
                        <a:t>Kokemukset toiminnasta </a:t>
                      </a:r>
                      <a:r>
                        <a:rPr lang="fi-FI" sz="1600" b="1" dirty="0">
                          <a:solidFill>
                            <a:schemeClr val="accent1"/>
                          </a:solidFill>
                        </a:rPr>
                        <a:t>(</a:t>
                      </a:r>
                      <a:r>
                        <a:rPr lang="fi-FI" sz="1600" b="1" dirty="0">
                          <a:solidFill>
                            <a:schemeClr val="accent5"/>
                          </a:solidFill>
                        </a:rPr>
                        <a:t>PREM</a:t>
                      </a:r>
                      <a:r>
                        <a:rPr lang="fi-FI" sz="1600" b="1" dirty="0">
                          <a:solidFill>
                            <a:schemeClr val="accent1"/>
                          </a:solidFill>
                        </a:rPr>
                        <a:t>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myönteiset/kielteiset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riittävyys/riittämättömyys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yksilöllisyys/yhteisöllisyys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 err="1">
                          <a:solidFill>
                            <a:schemeClr val="accent5"/>
                          </a:solidFill>
                        </a:rPr>
                        <a:t>Psychological</a:t>
                      </a:r>
                      <a:r>
                        <a:rPr lang="fi-FI" sz="160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fi-FI" sz="1600" dirty="0" err="1">
                          <a:solidFill>
                            <a:schemeClr val="accent5"/>
                          </a:solidFill>
                        </a:rPr>
                        <a:t>Sense</a:t>
                      </a:r>
                      <a:r>
                        <a:rPr lang="fi-FI" sz="1600" dirty="0">
                          <a:solidFill>
                            <a:schemeClr val="accent5"/>
                          </a:solidFill>
                        </a:rPr>
                        <a:t> Of </a:t>
                      </a:r>
                      <a:r>
                        <a:rPr lang="fi-FI" sz="1600" dirty="0" err="1">
                          <a:solidFill>
                            <a:schemeClr val="accent5"/>
                          </a:solidFill>
                        </a:rPr>
                        <a:t>Community</a:t>
                      </a:r>
                      <a:r>
                        <a:rPr lang="fi-FI" sz="160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fi-FI" sz="1600" dirty="0" err="1">
                          <a:solidFill>
                            <a:schemeClr val="accent5"/>
                          </a:solidFill>
                        </a:rPr>
                        <a:t>Scale</a:t>
                      </a:r>
                      <a:endParaRPr lang="fi-FI" sz="1600" dirty="0">
                        <a:solidFill>
                          <a:schemeClr val="accent5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Yms.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dirty="0"/>
                        <a:t>Mikä toimii, kenen kohdalla ja missä olosuhteissa -&gt; MIKSI Klubitalo toimii: kontekstin, mekanismien ja tulosten erilaiset konfiguraatiot voivat valottaa ”sumeaa tuotantofunktiota”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>
                          <a:solidFill>
                            <a:srgbClr val="0070C0"/>
                          </a:solidFill>
                        </a:rPr>
                        <a:t>Funktionaaliset tulokset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/>
                        <a:t>Opinnot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/>
                        <a:t>Työllistyminen</a:t>
                      </a:r>
                    </a:p>
                    <a:p>
                      <a:endParaRPr lang="fi-FI" b="1" dirty="0"/>
                    </a:p>
                    <a:p>
                      <a:r>
                        <a:rPr lang="fi-FI" b="1" dirty="0">
                          <a:solidFill>
                            <a:srgbClr val="0070C0"/>
                          </a:solidFill>
                        </a:rPr>
                        <a:t>Koetut tulokset </a:t>
                      </a:r>
                      <a:r>
                        <a:rPr lang="fi-FI" b="1" dirty="0">
                          <a:solidFill>
                            <a:schemeClr val="accent1"/>
                          </a:solidFill>
                        </a:rPr>
                        <a:t>(</a:t>
                      </a:r>
                      <a:r>
                        <a:rPr lang="fi-FI" b="1" dirty="0">
                          <a:solidFill>
                            <a:schemeClr val="accent6"/>
                          </a:solidFill>
                        </a:rPr>
                        <a:t>PROM</a:t>
                      </a:r>
                      <a:r>
                        <a:rPr lang="fi-FI" b="1" dirty="0">
                          <a:solidFill>
                            <a:schemeClr val="accent1"/>
                          </a:solidFill>
                        </a:rPr>
                        <a:t>)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>
                          <a:solidFill>
                            <a:srgbClr val="00B050"/>
                          </a:solidFill>
                        </a:rPr>
                        <a:t>Toipuminen (QPR)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 err="1">
                          <a:solidFill>
                            <a:srgbClr val="00B050"/>
                          </a:solidFill>
                        </a:rPr>
                        <a:t>Työhönpaluuvalmius</a:t>
                      </a:r>
                      <a:endParaRPr lang="fi-FI" dirty="0">
                        <a:solidFill>
                          <a:srgbClr val="00B050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>
                          <a:solidFill>
                            <a:schemeClr val="accent2"/>
                          </a:solidFill>
                        </a:rPr>
                        <a:t>Hoidontarpeen väheneminen (itseraportointi)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>
                          <a:solidFill>
                            <a:srgbClr val="00B050"/>
                          </a:solidFill>
                        </a:rPr>
                        <a:t>Osallisuusindikaattori (ESIS)</a:t>
                      </a:r>
                    </a:p>
                    <a:p>
                      <a:endParaRPr lang="fi-FI" dirty="0"/>
                    </a:p>
                    <a:p>
                      <a:endParaRPr lang="fi-FI" dirty="0"/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13792"/>
                  </a:ext>
                </a:extLst>
              </a:tr>
            </a:tbl>
          </a:graphicData>
        </a:graphic>
      </p:graphicFrame>
      <p:sp>
        <p:nvSpPr>
          <p:cNvPr id="4" name="Suorakulmio 3">
            <a:extLst>
              <a:ext uri="{FF2B5EF4-FFF2-40B4-BE49-F238E27FC236}">
                <a16:creationId xmlns:a16="http://schemas.microsoft.com/office/drawing/2014/main" id="{1F0F749E-26F0-E047-82F2-6DAE32DC531E}"/>
              </a:ext>
            </a:extLst>
          </p:cNvPr>
          <p:cNvSpPr/>
          <p:nvPr/>
        </p:nvSpPr>
        <p:spPr>
          <a:xfrm>
            <a:off x="130510" y="1231547"/>
            <a:ext cx="1534027" cy="4571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Elämä ennen Klubitaloa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2057713D-F47D-2D40-8529-D8D3131DF3BD}"/>
              </a:ext>
            </a:extLst>
          </p:cNvPr>
          <p:cNvSpPr/>
          <p:nvPr/>
        </p:nvSpPr>
        <p:spPr>
          <a:xfrm>
            <a:off x="10600494" y="1253831"/>
            <a:ext cx="1534027" cy="4574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Elämä Klubitalon jäsenyyden seurauksena /jälkeen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Yhteiskunnallinen vaikuttavuus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DE94377-C80F-8948-9062-85DBE9A6DF3C}"/>
              </a:ext>
            </a:extLst>
          </p:cNvPr>
          <p:cNvCxnSpPr>
            <a:cxnSpLocks/>
          </p:cNvCxnSpPr>
          <p:nvPr/>
        </p:nvCxnSpPr>
        <p:spPr>
          <a:xfrm>
            <a:off x="2087479" y="5517337"/>
            <a:ext cx="0" cy="836196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E97ECD5E-7F60-6745-A171-43990B9C8568}"/>
              </a:ext>
            </a:extLst>
          </p:cNvPr>
          <p:cNvCxnSpPr>
            <a:cxnSpLocks/>
          </p:cNvCxnSpPr>
          <p:nvPr/>
        </p:nvCxnSpPr>
        <p:spPr>
          <a:xfrm>
            <a:off x="2095580" y="6342670"/>
            <a:ext cx="7044489" cy="601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uora nuoliyhdysviiva 13">
            <a:extLst>
              <a:ext uri="{FF2B5EF4-FFF2-40B4-BE49-F238E27FC236}">
                <a16:creationId xmlns:a16="http://schemas.microsoft.com/office/drawing/2014/main" id="{3E08BC2B-B098-7C4F-9826-3DC1DDE00257}"/>
              </a:ext>
            </a:extLst>
          </p:cNvPr>
          <p:cNvCxnSpPr/>
          <p:nvPr/>
        </p:nvCxnSpPr>
        <p:spPr>
          <a:xfrm flipV="1">
            <a:off x="9134810" y="5517338"/>
            <a:ext cx="0" cy="8361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kstiruutu 14">
            <a:extLst>
              <a:ext uri="{FF2B5EF4-FFF2-40B4-BE49-F238E27FC236}">
                <a16:creationId xmlns:a16="http://schemas.microsoft.com/office/drawing/2014/main" id="{975FF08E-A167-AD47-A56E-4E75F2430B6A}"/>
              </a:ext>
            </a:extLst>
          </p:cNvPr>
          <p:cNvSpPr txBox="1"/>
          <p:nvPr/>
        </p:nvSpPr>
        <p:spPr>
          <a:xfrm>
            <a:off x="2251469" y="6008929"/>
            <a:ext cx="6268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Taustatekijöiden kontrollointi</a:t>
            </a:r>
          </a:p>
        </p:txBody>
      </p:sp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E06AFB4A-8D32-664A-945D-2839B00B11E5}"/>
              </a:ext>
            </a:extLst>
          </p:cNvPr>
          <p:cNvCxnSpPr/>
          <p:nvPr/>
        </p:nvCxnSpPr>
        <p:spPr>
          <a:xfrm flipV="1">
            <a:off x="5504447" y="706395"/>
            <a:ext cx="0" cy="5955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F2C114C1-6415-2042-AFCD-E933F70B914C}"/>
              </a:ext>
            </a:extLst>
          </p:cNvPr>
          <p:cNvCxnSpPr/>
          <p:nvPr/>
        </p:nvCxnSpPr>
        <p:spPr>
          <a:xfrm>
            <a:off x="5504447" y="706395"/>
            <a:ext cx="416894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uora nuoliyhdysviiva 20">
            <a:extLst>
              <a:ext uri="{FF2B5EF4-FFF2-40B4-BE49-F238E27FC236}">
                <a16:creationId xmlns:a16="http://schemas.microsoft.com/office/drawing/2014/main" id="{29F0703A-BCA2-E243-9408-9DB4D1F8A687}"/>
              </a:ext>
            </a:extLst>
          </p:cNvPr>
          <p:cNvCxnSpPr>
            <a:cxnSpLocks/>
          </p:cNvCxnSpPr>
          <p:nvPr/>
        </p:nvCxnSpPr>
        <p:spPr>
          <a:xfrm>
            <a:off x="9679405" y="706395"/>
            <a:ext cx="0" cy="5474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kstiruutu 21">
            <a:extLst>
              <a:ext uri="{FF2B5EF4-FFF2-40B4-BE49-F238E27FC236}">
                <a16:creationId xmlns:a16="http://schemas.microsoft.com/office/drawing/2014/main" id="{01CA29D6-8A98-C84C-B3DB-440F5D0364AB}"/>
              </a:ext>
            </a:extLst>
          </p:cNvPr>
          <p:cNvSpPr txBox="1"/>
          <p:nvPr/>
        </p:nvSpPr>
        <p:spPr>
          <a:xfrm>
            <a:off x="6687554" y="810037"/>
            <a:ext cx="2610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Tuloksellisuus (STEA)</a:t>
            </a:r>
          </a:p>
        </p:txBody>
      </p:sp>
      <p:cxnSp>
        <p:nvCxnSpPr>
          <p:cNvPr id="24" name="Suora nuoliyhdysviiva 23">
            <a:extLst>
              <a:ext uri="{FF2B5EF4-FFF2-40B4-BE49-F238E27FC236}">
                <a16:creationId xmlns:a16="http://schemas.microsoft.com/office/drawing/2014/main" id="{A554F5EE-C62A-5644-AF16-EEA09635DC0A}"/>
              </a:ext>
            </a:extLst>
          </p:cNvPr>
          <p:cNvCxnSpPr>
            <a:cxnSpLocks/>
          </p:cNvCxnSpPr>
          <p:nvPr/>
        </p:nvCxnSpPr>
        <p:spPr>
          <a:xfrm>
            <a:off x="3603457" y="5573168"/>
            <a:ext cx="21837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kstiruutu 26">
            <a:extLst>
              <a:ext uri="{FF2B5EF4-FFF2-40B4-BE49-F238E27FC236}">
                <a16:creationId xmlns:a16="http://schemas.microsoft.com/office/drawing/2014/main" id="{8A3074CA-B46C-0D43-AC75-3990F15649AD}"/>
              </a:ext>
            </a:extLst>
          </p:cNvPr>
          <p:cNvSpPr txBox="1"/>
          <p:nvPr/>
        </p:nvSpPr>
        <p:spPr>
          <a:xfrm>
            <a:off x="3477212" y="5552753"/>
            <a:ext cx="3378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Näiden suhde näkyväksi</a:t>
            </a:r>
          </a:p>
        </p:txBody>
      </p:sp>
      <p:sp>
        <p:nvSpPr>
          <p:cNvPr id="28" name="Viisikulmio 27">
            <a:extLst>
              <a:ext uri="{FF2B5EF4-FFF2-40B4-BE49-F238E27FC236}">
                <a16:creationId xmlns:a16="http://schemas.microsoft.com/office/drawing/2014/main" id="{9E7D0045-81EF-8245-874F-976D0A3B7840}"/>
              </a:ext>
            </a:extLst>
          </p:cNvPr>
          <p:cNvSpPr/>
          <p:nvPr/>
        </p:nvSpPr>
        <p:spPr>
          <a:xfrm>
            <a:off x="915904" y="4338209"/>
            <a:ext cx="3757861" cy="87228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Siirtymä (veto ja työntö)</a:t>
            </a:r>
          </a:p>
        </p:txBody>
      </p:sp>
      <p:sp>
        <p:nvSpPr>
          <p:cNvPr id="29" name="Viisikulmio 28">
            <a:extLst>
              <a:ext uri="{FF2B5EF4-FFF2-40B4-BE49-F238E27FC236}">
                <a16:creationId xmlns:a16="http://schemas.microsoft.com/office/drawing/2014/main" id="{AEF2B9DD-E8F2-7F43-B240-E342D71A7846}"/>
              </a:ext>
            </a:extLst>
          </p:cNvPr>
          <p:cNvSpPr/>
          <p:nvPr/>
        </p:nvSpPr>
        <p:spPr>
          <a:xfrm>
            <a:off x="9347911" y="5334809"/>
            <a:ext cx="1811755" cy="11309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Siirtymä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(veto ja työntö)</a:t>
            </a: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ADD8C295-DA94-4843-8D14-4F8ECB46CD4D}"/>
              </a:ext>
            </a:extLst>
          </p:cNvPr>
          <p:cNvSpPr txBox="1"/>
          <p:nvPr/>
        </p:nvSpPr>
        <p:spPr>
          <a:xfrm>
            <a:off x="629924" y="6437755"/>
            <a:ext cx="10102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Vaikuttavuusperusteisen arvioinnin / arkivaikuttavuuden / vaikuttavuusekosysteemin ulottuvuus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CF5B430A-FFD0-AD44-BD10-0CF6F14A8540}"/>
              </a:ext>
            </a:extLst>
          </p:cNvPr>
          <p:cNvSpPr txBox="1"/>
          <p:nvPr/>
        </p:nvSpPr>
        <p:spPr>
          <a:xfrm>
            <a:off x="52039" y="56010"/>
            <a:ext cx="1205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SUOMALAISTEN KLUBITALOJEN VAIKUTUSTEN JA VAIKUTTAVUUDEN ARVIOINTIKOKONAISUUS</a:t>
            </a:r>
          </a:p>
        </p:txBody>
      </p:sp>
      <p:cxnSp>
        <p:nvCxnSpPr>
          <p:cNvPr id="8" name="Suora nuoliyhdysviiva 7">
            <a:extLst>
              <a:ext uri="{FF2B5EF4-FFF2-40B4-BE49-F238E27FC236}">
                <a16:creationId xmlns:a16="http://schemas.microsoft.com/office/drawing/2014/main" id="{A06F1B8C-0676-794C-B7CD-CD58118FEB29}"/>
              </a:ext>
            </a:extLst>
          </p:cNvPr>
          <p:cNvCxnSpPr/>
          <p:nvPr/>
        </p:nvCxnSpPr>
        <p:spPr>
          <a:xfrm>
            <a:off x="-17712" y="6753384"/>
            <a:ext cx="121242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A3E83E02-C20E-6E4F-A0EB-BF99509761E7}"/>
              </a:ext>
            </a:extLst>
          </p:cNvPr>
          <p:cNvCxnSpPr>
            <a:cxnSpLocks/>
          </p:cNvCxnSpPr>
          <p:nvPr/>
        </p:nvCxnSpPr>
        <p:spPr>
          <a:xfrm>
            <a:off x="4673765" y="1644213"/>
            <a:ext cx="0" cy="26939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uora yhdysviiva 29">
            <a:extLst>
              <a:ext uri="{FF2B5EF4-FFF2-40B4-BE49-F238E27FC236}">
                <a16:creationId xmlns:a16="http://schemas.microsoft.com/office/drawing/2014/main" id="{07D8E731-A7D5-7548-9448-2D33B576D156}"/>
              </a:ext>
            </a:extLst>
          </p:cNvPr>
          <p:cNvCxnSpPr>
            <a:cxnSpLocks/>
          </p:cNvCxnSpPr>
          <p:nvPr/>
        </p:nvCxnSpPr>
        <p:spPr>
          <a:xfrm>
            <a:off x="7931573" y="1644213"/>
            <a:ext cx="0" cy="26939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8C2CA989-F839-784A-8756-28D368BD34A7}"/>
              </a:ext>
            </a:extLst>
          </p:cNvPr>
          <p:cNvCxnSpPr>
            <a:cxnSpLocks/>
          </p:cNvCxnSpPr>
          <p:nvPr/>
        </p:nvCxnSpPr>
        <p:spPr>
          <a:xfrm>
            <a:off x="4673765" y="4338209"/>
            <a:ext cx="325780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20D7BB75-1917-264D-B82E-ED985A1A0743}"/>
              </a:ext>
            </a:extLst>
          </p:cNvPr>
          <p:cNvCxnSpPr/>
          <p:nvPr/>
        </p:nvCxnSpPr>
        <p:spPr>
          <a:xfrm>
            <a:off x="4673765" y="1653524"/>
            <a:ext cx="325780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kstiruutu 1">
            <a:extLst>
              <a:ext uri="{FF2B5EF4-FFF2-40B4-BE49-F238E27FC236}">
                <a16:creationId xmlns:a16="http://schemas.microsoft.com/office/drawing/2014/main" id="{CE47ADE3-892C-3E4B-ABA2-9A9196DBED16}"/>
              </a:ext>
            </a:extLst>
          </p:cNvPr>
          <p:cNvSpPr txBox="1"/>
          <p:nvPr/>
        </p:nvSpPr>
        <p:spPr>
          <a:xfrm>
            <a:off x="188288" y="492883"/>
            <a:ext cx="51256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Tietolähteet: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Jäsentietojärjestelmä (jatkuva pitkittäisaineisto)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Anonyymi kysely (vuotuinen poikittaisaineisto)</a:t>
            </a:r>
          </a:p>
        </p:txBody>
      </p:sp>
    </p:spTree>
    <p:extLst>
      <p:ext uri="{BB962C8B-B14F-4D97-AF65-F5344CB8AC3E}">
        <p14:creationId xmlns:p14="http://schemas.microsoft.com/office/powerpoint/2010/main" val="1357660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694E1F-4000-92E7-544C-80C19B33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Menetelmä: Taloudellinen arviointi</a:t>
            </a:r>
          </a:p>
        </p:txBody>
      </p:sp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8FE5FA94-4FEE-E330-B89B-62E58BC1B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150" y="1430212"/>
            <a:ext cx="7975737" cy="4898251"/>
          </a:xfr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28E49946-8D35-0AA8-5939-6F174FB82AFB}"/>
              </a:ext>
            </a:extLst>
          </p:cNvPr>
          <p:cNvSpPr txBox="1"/>
          <p:nvPr/>
        </p:nvSpPr>
        <p:spPr>
          <a:xfrm>
            <a:off x="8002887" y="1691561"/>
            <a:ext cx="37835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dirty="0">
                <a:effectLst/>
                <a:latin typeface="Calibri" panose="020F0502020204030204" pitchFamily="34" charset="0"/>
              </a:rPr>
              <a:t>Tutkimuksen ja arvioinnin erot (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Scriven</a:t>
            </a:r>
            <a:r>
              <a:rPr lang="fi-FI" sz="1800" dirty="0">
                <a:effectLst/>
                <a:latin typeface="Calibri" panose="020F0502020204030204" pitchFamily="34" charset="0"/>
              </a:rPr>
              <a:t> 1991)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Calibri" panose="020F0502020204030204" pitchFamily="34" charset="0"/>
              </a:rPr>
              <a:t>Tutkimus 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yleistäa</a:t>
            </a:r>
            <a:r>
              <a:rPr lang="fi-FI" sz="1800" dirty="0">
                <a:effectLst/>
                <a:latin typeface="Calibri" panose="020F0502020204030204" pitchFamily="34" charset="0"/>
              </a:rPr>
              <a:t>̈, arviointi tarkentaa </a:t>
            </a:r>
            <a:endParaRPr lang="fi-FI" sz="1800" dirty="0">
              <a:effectLst/>
              <a:latin typeface="Symbol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Calibri" panose="020F0502020204030204" pitchFamily="34" charset="0"/>
              </a:rPr>
              <a:t>Tutkimuksen 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tehtäväna</a:t>
            </a:r>
            <a:r>
              <a:rPr lang="fi-FI" sz="1800" dirty="0">
                <a:effectLst/>
                <a:latin typeface="Calibri" panose="020F0502020204030204" pitchFamily="34" charset="0"/>
              </a:rPr>
              <a:t>̈ on todistaa, arvioinnin 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tehtäväna</a:t>
            </a:r>
            <a:r>
              <a:rPr lang="fi-FI" sz="1800" dirty="0">
                <a:effectLst/>
                <a:latin typeface="Calibri" panose="020F0502020204030204" pitchFamily="34" charset="0"/>
              </a:rPr>
              <a:t>̈ on 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kehittäa</a:t>
            </a:r>
            <a:r>
              <a:rPr lang="fi-FI" sz="1800" dirty="0">
                <a:effectLst/>
                <a:latin typeface="Calibri" panose="020F0502020204030204" pitchFamily="34" charset="0"/>
              </a:rPr>
              <a:t>̈ </a:t>
            </a:r>
            <a:endParaRPr lang="fi-FI" sz="1800" dirty="0">
              <a:effectLst/>
              <a:latin typeface="Symbol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Calibri" panose="020F0502020204030204" pitchFamily="34" charset="0"/>
              </a:rPr>
              <a:t>Tutkimus luo pohjan 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johtopäätöksille</a:t>
            </a:r>
            <a:r>
              <a:rPr lang="fi-FI" sz="1800" dirty="0">
                <a:effectLst/>
                <a:latin typeface="Calibri" panose="020F0502020204030204" pitchFamily="34" charset="0"/>
              </a:rPr>
              <a:t>, arviointi 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päätöksenteolle</a:t>
            </a:r>
            <a:r>
              <a:rPr lang="fi-FI" sz="1800" dirty="0">
                <a:effectLst/>
                <a:latin typeface="Calibri" panose="020F0502020204030204" pitchFamily="34" charset="0"/>
              </a:rPr>
              <a:t> </a:t>
            </a:r>
            <a:endParaRPr lang="fi-FI" sz="1800" dirty="0">
              <a:effectLst/>
              <a:latin typeface="Symbol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Calibri" panose="020F0502020204030204" pitchFamily="34" charset="0"/>
              </a:rPr>
              <a:t>Tutkimus kysyy ”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mita</a:t>
            </a:r>
            <a:r>
              <a:rPr lang="fi-FI" sz="1800" dirty="0">
                <a:effectLst/>
                <a:latin typeface="Calibri" panose="020F0502020204030204" pitchFamily="34" charset="0"/>
              </a:rPr>
              <a:t>̈ on”, arviointi kysyy ”</a:t>
            </a:r>
            <a:r>
              <a:rPr lang="fi-FI" sz="1800" dirty="0" err="1">
                <a:effectLst/>
                <a:latin typeface="Calibri" panose="020F0502020204030204" pitchFamily="34" charset="0"/>
              </a:rPr>
              <a:t>mika</a:t>
            </a:r>
            <a:r>
              <a:rPr lang="fi-FI" sz="1800" dirty="0">
                <a:effectLst/>
                <a:latin typeface="Calibri" panose="020F0502020204030204" pitchFamily="34" charset="0"/>
              </a:rPr>
              <a:t>̈ on arvokasta”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</a:rPr>
              <a:t>Taloudelliseen </a:t>
            </a:r>
            <a:r>
              <a:rPr lang="fi-FI" sz="1800" b="1" dirty="0">
                <a:effectLst/>
                <a:latin typeface="Calibri" panose="020F0502020204030204" pitchFamily="34" charset="0"/>
              </a:rPr>
              <a:t>arviointiin</a:t>
            </a:r>
            <a:r>
              <a:rPr lang="fi-FI" sz="1800" dirty="0">
                <a:effectLst/>
                <a:latin typeface="Calibri" panose="020F0502020204030204" pitchFamily="34" charset="0"/>
              </a:rPr>
              <a:t> kumuloituu usein aiempaa </a:t>
            </a:r>
            <a:r>
              <a:rPr lang="fi-FI" sz="1800" b="1" dirty="0">
                <a:effectLst/>
                <a:latin typeface="Calibri" panose="020F0502020204030204" pitchFamily="34" charset="0"/>
              </a:rPr>
              <a:t>tutkimusta</a:t>
            </a:r>
            <a:r>
              <a:rPr lang="fi-FI" sz="1800" dirty="0">
                <a:effectLst/>
                <a:latin typeface="Calibri" panose="020F0502020204030204" pitchFamily="34" charset="0"/>
              </a:rPr>
              <a:t>!</a:t>
            </a:r>
            <a:endParaRPr lang="fi-FI" sz="1800" dirty="0">
              <a:effectLst/>
              <a:latin typeface="SymbolMT"/>
            </a:endParaRPr>
          </a:p>
          <a:p>
            <a:endParaRPr lang="fi-FI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Käsinkirjoitus 2">
                <a:extLst>
                  <a:ext uri="{FF2B5EF4-FFF2-40B4-BE49-F238E27FC236}">
                    <a16:creationId xmlns:a16="http://schemas.microsoft.com/office/drawing/2014/main" id="{484F222C-34F5-DCC6-FBCC-43CA2194C36B}"/>
                  </a:ext>
                </a:extLst>
              </p14:cNvPr>
              <p14:cNvContentPartPr/>
              <p14:nvPr/>
            </p14:nvContentPartPr>
            <p14:xfrm>
              <a:off x="405610" y="5333228"/>
              <a:ext cx="1773360" cy="16920"/>
            </p14:xfrm>
          </p:contentPart>
        </mc:Choice>
        <mc:Fallback>
          <p:pic>
            <p:nvPicPr>
              <p:cNvPr id="3" name="Käsinkirjoitus 2">
                <a:extLst>
                  <a:ext uri="{FF2B5EF4-FFF2-40B4-BE49-F238E27FC236}">
                    <a16:creationId xmlns:a16="http://schemas.microsoft.com/office/drawing/2014/main" id="{484F222C-34F5-DCC6-FBCC-43CA2194C36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610" y="5225228"/>
                <a:ext cx="188100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Käsinkirjoitus 3">
                <a:extLst>
                  <a:ext uri="{FF2B5EF4-FFF2-40B4-BE49-F238E27FC236}">
                    <a16:creationId xmlns:a16="http://schemas.microsoft.com/office/drawing/2014/main" id="{14A281E2-02DF-94BC-C647-45E8BE954102}"/>
                  </a:ext>
                </a:extLst>
              </p14:cNvPr>
              <p14:cNvContentPartPr/>
              <p14:nvPr/>
            </p14:nvContentPartPr>
            <p14:xfrm>
              <a:off x="2597290" y="5349068"/>
              <a:ext cx="1022400" cy="30960"/>
            </p14:xfrm>
          </p:contentPart>
        </mc:Choice>
        <mc:Fallback>
          <p:pic>
            <p:nvPicPr>
              <p:cNvPr id="4" name="Käsinkirjoitus 3">
                <a:extLst>
                  <a:ext uri="{FF2B5EF4-FFF2-40B4-BE49-F238E27FC236}">
                    <a16:creationId xmlns:a16="http://schemas.microsoft.com/office/drawing/2014/main" id="{14A281E2-02DF-94BC-C647-45E8BE95410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43290" y="5242309"/>
                <a:ext cx="1130040" cy="2441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Käsinkirjoitus 5">
                <a:extLst>
                  <a:ext uri="{FF2B5EF4-FFF2-40B4-BE49-F238E27FC236}">
                    <a16:creationId xmlns:a16="http://schemas.microsoft.com/office/drawing/2014/main" id="{07041967-FCF1-3826-C5FB-C3B7CDCA5ACB}"/>
                  </a:ext>
                </a:extLst>
              </p14:cNvPr>
              <p14:cNvContentPartPr/>
              <p14:nvPr/>
            </p14:nvContentPartPr>
            <p14:xfrm>
              <a:off x="4319170" y="5313788"/>
              <a:ext cx="1190520" cy="30240"/>
            </p14:xfrm>
          </p:contentPart>
        </mc:Choice>
        <mc:Fallback>
          <p:pic>
            <p:nvPicPr>
              <p:cNvPr id="6" name="Käsinkirjoitus 5">
                <a:extLst>
                  <a:ext uri="{FF2B5EF4-FFF2-40B4-BE49-F238E27FC236}">
                    <a16:creationId xmlns:a16="http://schemas.microsoft.com/office/drawing/2014/main" id="{07041967-FCF1-3826-C5FB-C3B7CDCA5AC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65170" y="5205788"/>
                <a:ext cx="129816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Käsinkirjoitus 6">
                <a:extLst>
                  <a:ext uri="{FF2B5EF4-FFF2-40B4-BE49-F238E27FC236}">
                    <a16:creationId xmlns:a16="http://schemas.microsoft.com/office/drawing/2014/main" id="{1AADE7A4-663B-497A-EA17-B7DD89D4682B}"/>
                  </a:ext>
                </a:extLst>
              </p14:cNvPr>
              <p14:cNvContentPartPr/>
              <p14:nvPr/>
            </p14:nvContentPartPr>
            <p14:xfrm>
              <a:off x="4338250" y="5542028"/>
              <a:ext cx="517320" cy="15840"/>
            </p14:xfrm>
          </p:contentPart>
        </mc:Choice>
        <mc:Fallback>
          <p:pic>
            <p:nvPicPr>
              <p:cNvPr id="7" name="Käsinkirjoitus 6">
                <a:extLst>
                  <a:ext uri="{FF2B5EF4-FFF2-40B4-BE49-F238E27FC236}">
                    <a16:creationId xmlns:a16="http://schemas.microsoft.com/office/drawing/2014/main" id="{1AADE7A4-663B-497A-EA17-B7DD89D4682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84212" y="5434028"/>
                <a:ext cx="625035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Käsinkirjoitus 7">
                <a:extLst>
                  <a:ext uri="{FF2B5EF4-FFF2-40B4-BE49-F238E27FC236}">
                    <a16:creationId xmlns:a16="http://schemas.microsoft.com/office/drawing/2014/main" id="{83505498-6464-2E66-084B-8D42CAB444BE}"/>
                  </a:ext>
                </a:extLst>
              </p14:cNvPr>
              <p14:cNvContentPartPr/>
              <p14:nvPr/>
            </p14:nvContentPartPr>
            <p14:xfrm>
              <a:off x="6005050" y="5316308"/>
              <a:ext cx="1049400" cy="27720"/>
            </p14:xfrm>
          </p:contentPart>
        </mc:Choice>
        <mc:Fallback>
          <p:pic>
            <p:nvPicPr>
              <p:cNvPr id="8" name="Käsinkirjoitus 7">
                <a:extLst>
                  <a:ext uri="{FF2B5EF4-FFF2-40B4-BE49-F238E27FC236}">
                    <a16:creationId xmlns:a16="http://schemas.microsoft.com/office/drawing/2014/main" id="{83505498-6464-2E66-084B-8D42CAB444B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51050" y="5208308"/>
                <a:ext cx="115704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38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B28534-595D-5D1F-3220-297F09325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Tarkennettu menetelmä: SROI (</a:t>
            </a:r>
            <a:r>
              <a:rPr lang="fi-FI" dirty="0" err="1"/>
              <a:t>Social</a:t>
            </a:r>
            <a:r>
              <a:rPr lang="fi-FI" dirty="0"/>
              <a:t> Return On </a:t>
            </a:r>
            <a:r>
              <a:rPr lang="fi-FI" dirty="0" err="1"/>
              <a:t>Investment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92ABE7-5E8B-E091-1611-F8C5B5857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485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Kustannus-hyötyanalyysin laajennus / sovellutus (+ sosiaalinen tilinpito)</a:t>
            </a:r>
          </a:p>
          <a:p>
            <a:r>
              <a:rPr lang="fi-FI" dirty="0"/>
              <a:t>KHA vertailee kahta vaihtoehtoa markkinahintaisten vaikutusten suhteen</a:t>
            </a:r>
          </a:p>
          <a:p>
            <a:r>
              <a:rPr lang="fi-FI" dirty="0"/>
              <a:t>SROI ei vertaile, mutta huomioi vaikutuksia laajemmin</a:t>
            </a:r>
          </a:p>
          <a:p>
            <a:pPr lvl="1"/>
            <a:r>
              <a:rPr lang="fi-FI" dirty="0"/>
              <a:t>Esim. parantunut koettu psyykkinen hyvinvointi, jolle ei ole suoraa markkinahintaa</a:t>
            </a:r>
          </a:p>
          <a:p>
            <a:pPr lvl="1"/>
            <a:r>
              <a:rPr lang="fi-FI" dirty="0"/>
              <a:t>Ei-markkinahintaisten vaikutusten valuaatiota voidaan tehdä esimerkiksi:</a:t>
            </a:r>
          </a:p>
          <a:p>
            <a:pPr lvl="2"/>
            <a:r>
              <a:rPr lang="fi-FI" dirty="0"/>
              <a:t>Käyttämällä </a:t>
            </a:r>
            <a:r>
              <a:rPr lang="fi-FI" b="1" dirty="0"/>
              <a:t>sijaismuuttujia</a:t>
            </a:r>
            <a:r>
              <a:rPr lang="fi-FI" dirty="0"/>
              <a:t> (esim. sairausvakuutuksen hinta kertoo siitä, miten ja millä hinnalla ihmiset arvostavat terveyttä)</a:t>
            </a:r>
          </a:p>
          <a:p>
            <a:pPr lvl="2"/>
            <a:r>
              <a:rPr lang="fi-FI" b="1" dirty="0"/>
              <a:t>Aiemman tutkimuksen</a:t>
            </a:r>
            <a:r>
              <a:rPr lang="fi-FI" dirty="0"/>
              <a:t> perusteella</a:t>
            </a:r>
          </a:p>
          <a:p>
            <a:pPr lvl="2"/>
            <a:r>
              <a:rPr lang="fi-FI" b="1" dirty="0"/>
              <a:t>Well-</a:t>
            </a:r>
            <a:r>
              <a:rPr lang="fi-FI" b="1" dirty="0" err="1"/>
              <a:t>being</a:t>
            </a:r>
            <a:r>
              <a:rPr lang="fi-FI" b="1" dirty="0"/>
              <a:t> </a:t>
            </a:r>
            <a:r>
              <a:rPr lang="fi-FI" b="1" dirty="0" err="1"/>
              <a:t>valuation</a:t>
            </a:r>
            <a:r>
              <a:rPr lang="fi-FI" b="1" dirty="0"/>
              <a:t> </a:t>
            </a:r>
            <a:r>
              <a:rPr lang="fi-FI" dirty="0"/>
              <a:t>–menetelmän avulla (tästä myöhemmin)</a:t>
            </a:r>
            <a:endParaRPr lang="fi-FI" b="1" dirty="0"/>
          </a:p>
          <a:p>
            <a:pPr lvl="1"/>
            <a:r>
              <a:rPr lang="fi-FI" dirty="0"/>
              <a:t>Vertailu sisäistä (peräkkäiset arvioinnit)</a:t>
            </a:r>
          </a:p>
          <a:p>
            <a:pPr lvl="1"/>
            <a:r>
              <a:rPr lang="fi-FI" dirty="0"/>
              <a:t>Tuottaa suhdeluvun (SROI-luku): panosten ja tuotosten suhde (esim. SROI-luku 2 = hyödyt kaksinkertaisia panokseen nähden)</a:t>
            </a:r>
          </a:p>
          <a:p>
            <a:r>
              <a:rPr lang="fi-FI" dirty="0"/>
              <a:t>Bisneksessä ROI (kannattavuus), järjestöissä SROI (vaikuttavuus)</a:t>
            </a:r>
          </a:p>
        </p:txBody>
      </p:sp>
    </p:spTree>
    <p:extLst>
      <p:ext uri="{BB962C8B-B14F-4D97-AF65-F5344CB8AC3E}">
        <p14:creationId xmlns:p14="http://schemas.microsoft.com/office/powerpoint/2010/main" val="670146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BC8DD5A-2177-6753-E2F9-C07A00190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B1E05DC-717C-9673-881E-31CF44AFB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01" y="274104"/>
            <a:ext cx="9906199" cy="1157242"/>
          </a:xfr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altLang="fi-FI" sz="3700" b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SROI-menetelmän seitsemän periaatetta </a:t>
            </a:r>
            <a:br>
              <a:rPr kumimoji="0" lang="fi-FI" altLang="fi-FI" sz="3700" b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fi-FI" altLang="fi-FI" sz="3700" b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(Klemelä 2016)</a:t>
            </a:r>
            <a:endParaRPr kumimoji="0" lang="fi-FI" altLang="fi-FI" sz="3700" b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9" name="Sisällön paikkamerkki 8" descr="Kuva, joka sisältää kohteen teksti, kuvakaappaus, Fontti, numero&#10;&#10;Kuvaus luotu automaattisesti">
            <a:extLst>
              <a:ext uri="{FF2B5EF4-FFF2-40B4-BE49-F238E27FC236}">
                <a16:creationId xmlns:a16="http://schemas.microsoft.com/office/drawing/2014/main" id="{9A9DE716-0390-7450-2983-85DBEE09B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142" y="1970517"/>
            <a:ext cx="10155711" cy="389374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Käsinkirjoitus 5">
                <a:extLst>
                  <a:ext uri="{FF2B5EF4-FFF2-40B4-BE49-F238E27FC236}">
                    <a16:creationId xmlns:a16="http://schemas.microsoft.com/office/drawing/2014/main" id="{A1912619-1BC0-27C0-6257-C460072682D2}"/>
                  </a:ext>
                </a:extLst>
              </p14:cNvPr>
              <p14:cNvContentPartPr/>
              <p14:nvPr/>
            </p14:nvContentPartPr>
            <p14:xfrm>
              <a:off x="6952571" y="2641695"/>
              <a:ext cx="3029760" cy="47520"/>
            </p14:xfrm>
          </p:contentPart>
        </mc:Choice>
        <mc:Fallback xmlns="">
          <p:pic>
            <p:nvPicPr>
              <p:cNvPr id="6" name="Käsinkirjoitus 5">
                <a:extLst>
                  <a:ext uri="{FF2B5EF4-FFF2-40B4-BE49-F238E27FC236}">
                    <a16:creationId xmlns:a16="http://schemas.microsoft.com/office/drawing/2014/main" id="{A1912619-1BC0-27C0-6257-C460072682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98931" y="2533695"/>
                <a:ext cx="313740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Käsinkirjoitus 6">
                <a:extLst>
                  <a:ext uri="{FF2B5EF4-FFF2-40B4-BE49-F238E27FC236}">
                    <a16:creationId xmlns:a16="http://schemas.microsoft.com/office/drawing/2014/main" id="{A0AA03E1-D4D8-0F2D-4AEB-69AD3506D9B6}"/>
                  </a:ext>
                </a:extLst>
              </p14:cNvPr>
              <p14:cNvContentPartPr/>
              <p14:nvPr/>
            </p14:nvContentPartPr>
            <p14:xfrm>
              <a:off x="7503371" y="3463215"/>
              <a:ext cx="643320" cy="5040"/>
            </p14:xfrm>
          </p:contentPart>
        </mc:Choice>
        <mc:Fallback xmlns="">
          <p:pic>
            <p:nvPicPr>
              <p:cNvPr id="7" name="Käsinkirjoitus 6">
                <a:extLst>
                  <a:ext uri="{FF2B5EF4-FFF2-40B4-BE49-F238E27FC236}">
                    <a16:creationId xmlns:a16="http://schemas.microsoft.com/office/drawing/2014/main" id="{A0AA03E1-D4D8-0F2D-4AEB-69AD3506D9B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49731" y="3355215"/>
                <a:ext cx="75096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Käsinkirjoitus 7">
                <a:extLst>
                  <a:ext uri="{FF2B5EF4-FFF2-40B4-BE49-F238E27FC236}">
                    <a16:creationId xmlns:a16="http://schemas.microsoft.com/office/drawing/2014/main" id="{86E464B0-807C-4528-6429-C6F437D05B12}"/>
                  </a:ext>
                </a:extLst>
              </p14:cNvPr>
              <p14:cNvContentPartPr/>
              <p14:nvPr/>
            </p14:nvContentPartPr>
            <p14:xfrm>
              <a:off x="9175571" y="3443775"/>
              <a:ext cx="639000" cy="23040"/>
            </p14:xfrm>
          </p:contentPart>
        </mc:Choice>
        <mc:Fallback xmlns="">
          <p:pic>
            <p:nvPicPr>
              <p:cNvPr id="8" name="Käsinkirjoitus 7">
                <a:extLst>
                  <a:ext uri="{FF2B5EF4-FFF2-40B4-BE49-F238E27FC236}">
                    <a16:creationId xmlns:a16="http://schemas.microsoft.com/office/drawing/2014/main" id="{86E464B0-807C-4528-6429-C6F437D05B1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21931" y="3336135"/>
                <a:ext cx="74664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Käsinkirjoitus 10">
                <a:extLst>
                  <a:ext uri="{FF2B5EF4-FFF2-40B4-BE49-F238E27FC236}">
                    <a16:creationId xmlns:a16="http://schemas.microsoft.com/office/drawing/2014/main" id="{20D3A63D-60EE-1368-2484-2827742B3412}"/>
                  </a:ext>
                </a:extLst>
              </p14:cNvPr>
              <p14:cNvContentPartPr/>
              <p14:nvPr/>
            </p14:nvContentPartPr>
            <p14:xfrm>
              <a:off x="7906931" y="3855615"/>
              <a:ext cx="1229400" cy="26640"/>
            </p14:xfrm>
          </p:contentPart>
        </mc:Choice>
        <mc:Fallback xmlns="">
          <p:pic>
            <p:nvPicPr>
              <p:cNvPr id="11" name="Käsinkirjoitus 10">
                <a:extLst>
                  <a:ext uri="{FF2B5EF4-FFF2-40B4-BE49-F238E27FC236}">
                    <a16:creationId xmlns:a16="http://schemas.microsoft.com/office/drawing/2014/main" id="{20D3A63D-60EE-1368-2484-2827742B341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53291" y="3747975"/>
                <a:ext cx="133704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Käsinkirjoitus 12">
                <a:extLst>
                  <a:ext uri="{FF2B5EF4-FFF2-40B4-BE49-F238E27FC236}">
                    <a16:creationId xmlns:a16="http://schemas.microsoft.com/office/drawing/2014/main" id="{946FCA71-FA0B-17FD-4C1E-1AB591B9E357}"/>
                  </a:ext>
                </a:extLst>
              </p14:cNvPr>
              <p14:cNvContentPartPr/>
              <p14:nvPr/>
            </p14:nvContentPartPr>
            <p14:xfrm>
              <a:off x="7546931" y="4246935"/>
              <a:ext cx="677880" cy="24840"/>
            </p14:xfrm>
          </p:contentPart>
        </mc:Choice>
        <mc:Fallback xmlns="">
          <p:pic>
            <p:nvPicPr>
              <p:cNvPr id="13" name="Käsinkirjoitus 12">
                <a:extLst>
                  <a:ext uri="{FF2B5EF4-FFF2-40B4-BE49-F238E27FC236}">
                    <a16:creationId xmlns:a16="http://schemas.microsoft.com/office/drawing/2014/main" id="{946FCA71-FA0B-17FD-4C1E-1AB591B9E35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92931" y="4138935"/>
                <a:ext cx="785520" cy="24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8985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833B39-563A-4CDA-AB23-693D1D1EF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SROI:n</a:t>
            </a:r>
            <a:r>
              <a:rPr lang="fi-FI" dirty="0"/>
              <a:t> vaiheet</a:t>
            </a:r>
          </a:p>
        </p:txBody>
      </p:sp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27BEA8D4-266C-5894-9CEA-2B819B046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035" y="1253331"/>
            <a:ext cx="9507091" cy="5168204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Käsinkirjoitus 2">
                <a:extLst>
                  <a:ext uri="{FF2B5EF4-FFF2-40B4-BE49-F238E27FC236}">
                    <a16:creationId xmlns:a16="http://schemas.microsoft.com/office/drawing/2014/main" id="{7D4E2ACB-5B17-07C9-6BA7-6C80718648AC}"/>
                  </a:ext>
                </a:extLst>
              </p14:cNvPr>
              <p14:cNvContentPartPr/>
              <p14:nvPr/>
            </p14:nvContentPartPr>
            <p14:xfrm>
              <a:off x="6229691" y="2828175"/>
              <a:ext cx="3281400" cy="25200"/>
            </p14:xfrm>
          </p:contentPart>
        </mc:Choice>
        <mc:Fallback xmlns="">
          <p:pic>
            <p:nvPicPr>
              <p:cNvPr id="3" name="Käsinkirjoitus 2">
                <a:extLst>
                  <a:ext uri="{FF2B5EF4-FFF2-40B4-BE49-F238E27FC236}">
                    <a16:creationId xmlns:a16="http://schemas.microsoft.com/office/drawing/2014/main" id="{7D4E2ACB-5B17-07C9-6BA7-6C80718648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5691" y="2720535"/>
                <a:ext cx="338904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Käsinkirjoitus 3">
                <a:extLst>
                  <a:ext uri="{FF2B5EF4-FFF2-40B4-BE49-F238E27FC236}">
                    <a16:creationId xmlns:a16="http://schemas.microsoft.com/office/drawing/2014/main" id="{4291767B-61D6-0C0B-6AAF-203E18958738}"/>
                  </a:ext>
                </a:extLst>
              </p14:cNvPr>
              <p14:cNvContentPartPr/>
              <p14:nvPr/>
            </p14:nvContentPartPr>
            <p14:xfrm>
              <a:off x="6182171" y="3201495"/>
              <a:ext cx="2577240" cy="76680"/>
            </p14:xfrm>
          </p:contentPart>
        </mc:Choice>
        <mc:Fallback xmlns="">
          <p:pic>
            <p:nvPicPr>
              <p:cNvPr id="4" name="Käsinkirjoitus 3">
                <a:extLst>
                  <a:ext uri="{FF2B5EF4-FFF2-40B4-BE49-F238E27FC236}">
                    <a16:creationId xmlns:a16="http://schemas.microsoft.com/office/drawing/2014/main" id="{4291767B-61D6-0C0B-6AAF-203E189587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28171" y="3093495"/>
                <a:ext cx="268488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Käsinkirjoitus 5">
                <a:extLst>
                  <a:ext uri="{FF2B5EF4-FFF2-40B4-BE49-F238E27FC236}">
                    <a16:creationId xmlns:a16="http://schemas.microsoft.com/office/drawing/2014/main" id="{90966963-8E89-87E8-2541-9BB2F6A3388F}"/>
                  </a:ext>
                </a:extLst>
              </p14:cNvPr>
              <p14:cNvContentPartPr/>
              <p14:nvPr/>
            </p14:nvContentPartPr>
            <p14:xfrm>
              <a:off x="6185411" y="3955695"/>
              <a:ext cx="2842200" cy="44640"/>
            </p14:xfrm>
          </p:contentPart>
        </mc:Choice>
        <mc:Fallback xmlns="">
          <p:pic>
            <p:nvPicPr>
              <p:cNvPr id="6" name="Käsinkirjoitus 5">
                <a:extLst>
                  <a:ext uri="{FF2B5EF4-FFF2-40B4-BE49-F238E27FC236}">
                    <a16:creationId xmlns:a16="http://schemas.microsoft.com/office/drawing/2014/main" id="{90966963-8E89-87E8-2541-9BB2F6A3388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31411" y="3848055"/>
                <a:ext cx="294984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Käsinkirjoitus 6">
                <a:extLst>
                  <a:ext uri="{FF2B5EF4-FFF2-40B4-BE49-F238E27FC236}">
                    <a16:creationId xmlns:a16="http://schemas.microsoft.com/office/drawing/2014/main" id="{252364E0-C998-8560-9FFF-6CA59C1A3E53}"/>
                  </a:ext>
                </a:extLst>
              </p14:cNvPr>
              <p14:cNvContentPartPr/>
              <p14:nvPr/>
            </p14:nvContentPartPr>
            <p14:xfrm>
              <a:off x="6210611" y="5127495"/>
              <a:ext cx="1903320" cy="39960"/>
            </p14:xfrm>
          </p:contentPart>
        </mc:Choice>
        <mc:Fallback xmlns="">
          <p:pic>
            <p:nvPicPr>
              <p:cNvPr id="7" name="Käsinkirjoitus 6">
                <a:extLst>
                  <a:ext uri="{FF2B5EF4-FFF2-40B4-BE49-F238E27FC236}">
                    <a16:creationId xmlns:a16="http://schemas.microsoft.com/office/drawing/2014/main" id="{252364E0-C998-8560-9FFF-6CA59C1A3E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56971" y="5019855"/>
                <a:ext cx="2010960" cy="25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9260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1"/>
          <p:cNvSpPr txBox="1"/>
          <p:nvPr/>
        </p:nvSpPr>
        <p:spPr>
          <a:xfrm>
            <a:off x="1305382" y="257885"/>
            <a:ext cx="9733486" cy="71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 fontScale="92500"/>
          </a:bodyPr>
          <a:lstStyle/>
          <a:p>
            <a:pPr algn="ctr">
              <a:buClr>
                <a:schemeClr val="dk1"/>
              </a:buClr>
              <a:buSzPts val="5400"/>
            </a:pPr>
            <a:r>
              <a:rPr lang="en-US" sz="36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Aiempi</a:t>
            </a: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tutkimus</a:t>
            </a: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Klubitalomallin</a:t>
            </a: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vaikutuksista</a:t>
            </a:r>
            <a:endParaRPr sz="3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11"/>
          <p:cNvSpPr txBox="1"/>
          <p:nvPr/>
        </p:nvSpPr>
        <p:spPr>
          <a:xfrm>
            <a:off x="365949" y="1138690"/>
            <a:ext cx="11227600" cy="33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en-US" sz="28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Taken together, research demonstrates that Clubhouses</a:t>
            </a:r>
            <a:r>
              <a:rPr lang="en-US" sz="2800" dirty="0">
                <a:solidFill>
                  <a:schemeClr val="dk2"/>
                </a:solidFill>
              </a:rPr>
              <a:t> improve near and long-term health and employment outcomes, while reducing hospitalizations and cost of care</a:t>
            </a:r>
            <a:endParaRPr sz="1400" dirty="0">
              <a:solidFill>
                <a:schemeClr val="dk2"/>
              </a:solidFill>
            </a:endParaRPr>
          </a:p>
          <a:p>
            <a:pPr marL="457223"/>
            <a:endParaRPr sz="1400" dirty="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89" name="Google Shape;68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5137" y="2600717"/>
            <a:ext cx="8596800" cy="33530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E2E40BE6-4DF0-DB1E-2975-E33DA38DBCF5}"/>
              </a:ext>
            </a:extLst>
          </p:cNvPr>
          <p:cNvSpPr txBox="1"/>
          <p:nvPr/>
        </p:nvSpPr>
        <p:spPr>
          <a:xfrm>
            <a:off x="1687461" y="5953784"/>
            <a:ext cx="8823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 err="1">
                <a:effectLst/>
                <a:latin typeface="ArialMT"/>
              </a:rPr>
              <a:t>Agner</a:t>
            </a:r>
            <a:r>
              <a:rPr lang="fi-FI" sz="1800" dirty="0">
                <a:effectLst/>
                <a:latin typeface="ArialMT"/>
              </a:rPr>
              <a:t>, J., Wang, Y., </a:t>
            </a:r>
            <a:r>
              <a:rPr lang="fi-FI" sz="1800" dirty="0" err="1">
                <a:effectLst/>
                <a:latin typeface="ArialMT"/>
              </a:rPr>
              <a:t>Bau</a:t>
            </a:r>
            <a:r>
              <a:rPr lang="fi-FI" sz="1800" dirty="0">
                <a:effectLst/>
                <a:latin typeface="ArialMT"/>
              </a:rPr>
              <a:t>, K. E. (2023). </a:t>
            </a:r>
            <a:r>
              <a:rPr lang="fi-FI" sz="1800" i="1" dirty="0" err="1">
                <a:effectLst/>
                <a:latin typeface="Arial" panose="020B0604020202020204" pitchFamily="34" charset="0"/>
              </a:rPr>
              <a:t>Transforming</a:t>
            </a:r>
            <a:r>
              <a:rPr lang="fi-FI" sz="1800" i="1" dirty="0">
                <a:effectLst/>
                <a:latin typeface="Arial" panose="020B0604020202020204" pitchFamily="34" charset="0"/>
              </a:rPr>
              <a:t> </a:t>
            </a:r>
            <a:r>
              <a:rPr lang="fi-FI" sz="1800" i="1" dirty="0" err="1">
                <a:effectLst/>
                <a:latin typeface="Arial" panose="020B0604020202020204" pitchFamily="34" charset="0"/>
              </a:rPr>
              <a:t>lives</a:t>
            </a:r>
            <a:r>
              <a:rPr lang="fi-FI" sz="1800" i="1" dirty="0">
                <a:effectLst/>
                <a:latin typeface="Arial" panose="020B0604020202020204" pitchFamily="34" charset="0"/>
              </a:rPr>
              <a:t>: Clubhouse </a:t>
            </a:r>
            <a:r>
              <a:rPr lang="fi-FI" sz="1800" i="1" dirty="0" err="1">
                <a:effectLst/>
                <a:latin typeface="Arial" panose="020B0604020202020204" pitchFamily="34" charset="0"/>
              </a:rPr>
              <a:t>impact</a:t>
            </a:r>
            <a:r>
              <a:rPr lang="fi-FI" sz="1800" i="1" dirty="0">
                <a:effectLst/>
                <a:latin typeface="Arial" panose="020B0604020202020204" pitchFamily="34" charset="0"/>
              </a:rPr>
              <a:t> </a:t>
            </a:r>
            <a:r>
              <a:rPr lang="fi-FI" sz="1800" i="1" dirty="0" err="1">
                <a:effectLst/>
                <a:latin typeface="Arial" panose="020B0604020202020204" pitchFamily="34" charset="0"/>
              </a:rPr>
              <a:t>report</a:t>
            </a:r>
            <a:r>
              <a:rPr lang="fi-FI" sz="1800" i="1" dirty="0">
                <a:effectLst/>
                <a:latin typeface="Arial" panose="020B0604020202020204" pitchFamily="34" charset="0"/>
              </a:rPr>
              <a:t> </a:t>
            </a:r>
            <a:r>
              <a:rPr lang="fi-FI" sz="1800" dirty="0">
                <a:effectLst/>
                <a:latin typeface="ArialMT"/>
              </a:rPr>
              <a:t>[Report]. </a:t>
            </a:r>
            <a:r>
              <a:rPr lang="fi-FI" sz="1800" dirty="0" err="1">
                <a:effectLst/>
                <a:latin typeface="ArialMT"/>
              </a:rPr>
              <a:t>University</a:t>
            </a:r>
            <a:r>
              <a:rPr lang="fi-FI" sz="1800" dirty="0">
                <a:effectLst/>
                <a:latin typeface="ArialMT"/>
              </a:rPr>
              <a:t> of Southern </a:t>
            </a:r>
            <a:r>
              <a:rPr lang="fi-FI" sz="1800" dirty="0" err="1">
                <a:effectLst/>
                <a:latin typeface="ArialMT"/>
              </a:rPr>
              <a:t>California</a:t>
            </a:r>
            <a:r>
              <a:rPr lang="fi-FI" sz="1800" dirty="0">
                <a:effectLst/>
                <a:latin typeface="ArialMT"/>
              </a:rPr>
              <a:t>. </a:t>
            </a:r>
            <a:endParaRPr lang="fi-FI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6610AD-DDF9-8FCE-460E-6FFE5F7B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Klubitalotoiminnan vaikuttavuuskartta sidosryhmittäin</a:t>
            </a:r>
          </a:p>
        </p:txBody>
      </p:sp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D774E948-5105-590E-2BCD-8E0345A3D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761114"/>
            <a:ext cx="8315036" cy="5037195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EEC5FC59-B548-2237-E29F-E8071D051C55}"/>
              </a:ext>
            </a:extLst>
          </p:cNvPr>
          <p:cNvSpPr txBox="1"/>
          <p:nvPr/>
        </p:nvSpPr>
        <p:spPr>
          <a:xfrm>
            <a:off x="9153237" y="2179782"/>
            <a:ext cx="27893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Varsinaisia vaikutusmekanismeja kuvattu tutkielmassa laajemmin</a:t>
            </a:r>
          </a:p>
          <a:p>
            <a:endParaRPr lang="fi-FI" dirty="0"/>
          </a:p>
          <a:p>
            <a:r>
              <a:rPr lang="fi-FI" b="1" dirty="0"/>
              <a:t>”</a:t>
            </a:r>
            <a:r>
              <a:rPr lang="fi-FI" b="1" dirty="0" err="1"/>
              <a:t>Theory</a:t>
            </a:r>
            <a:r>
              <a:rPr lang="fi-FI" b="1" dirty="0"/>
              <a:t> of </a:t>
            </a:r>
            <a:r>
              <a:rPr lang="fi-FI" b="1" dirty="0" err="1"/>
              <a:t>Change</a:t>
            </a:r>
            <a:r>
              <a:rPr lang="fi-FI" b="1" dirty="0"/>
              <a:t>” </a:t>
            </a:r>
            <a:r>
              <a:rPr lang="fi-FI" dirty="0"/>
              <a:t>- mitä mustan laatikon sisällä tapahtuu – tämän kuvaaminen olennaista, koska ei vertailla mihinkään</a:t>
            </a:r>
          </a:p>
          <a:p>
            <a:endParaRPr lang="fi-FI" dirty="0"/>
          </a:p>
          <a:p>
            <a:r>
              <a:rPr lang="fi-FI" dirty="0"/>
              <a:t>-&gt; </a:t>
            </a:r>
            <a:r>
              <a:rPr lang="fi-FI" b="1" dirty="0"/>
              <a:t>Aiemman tutkimuksen </a:t>
            </a:r>
            <a:r>
              <a:rPr lang="fi-FI" dirty="0"/>
              <a:t>merkitys kausaliteetin osoittamisessa</a:t>
            </a:r>
          </a:p>
        </p:txBody>
      </p:sp>
    </p:spTree>
    <p:extLst>
      <p:ext uri="{BB962C8B-B14F-4D97-AF65-F5344CB8AC3E}">
        <p14:creationId xmlns:p14="http://schemas.microsoft.com/office/powerpoint/2010/main" val="158891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F5936C-2FC3-6D8E-D093-BE59E612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Tutkimuksen aineistot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8CA9D6-ABCA-94D4-BE31-3072A41DC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Organisaation vuosikertomus 2018</a:t>
            </a:r>
          </a:p>
          <a:p>
            <a:pPr lvl="1"/>
            <a:r>
              <a:rPr lang="fi-FI" dirty="0"/>
              <a:t>PANOS: Toiminnan saama rahoitus julkiselta sektorilta (</a:t>
            </a:r>
            <a:r>
              <a:rPr lang="fi-FI" dirty="0">
                <a:effectLst/>
                <a:latin typeface="Calibri" panose="020F0502020204030204" pitchFamily="34" charset="0"/>
              </a:rPr>
              <a:t>2 723 044 €)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KEITÄ KOSKEE: Vuoden aikana toimintaan osallistuneiden määrä (1118)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>
                <a:solidFill>
                  <a:prstClr val="black"/>
                </a:solidFill>
                <a:latin typeface="Calibri" panose="020F0502020204030204"/>
              </a:rPr>
              <a:t>Toiminnalliset tulokset: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2">
              <a:defRPr/>
            </a:pP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Työllistyneiden määrä (160)</a:t>
            </a:r>
          </a:p>
          <a:p>
            <a:pPr lvl="2">
              <a:defRPr/>
            </a:pP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Opiskelijoiden määrä (97)</a:t>
            </a:r>
          </a:p>
          <a:p>
            <a:r>
              <a:rPr lang="fi-FI" dirty="0"/>
              <a:t>Klubitalojen jäsenkysely 2018 (N=188)</a:t>
            </a:r>
          </a:p>
          <a:p>
            <a:pPr lvl="1"/>
            <a:r>
              <a:rPr lang="fi-FI" dirty="0"/>
              <a:t>Useita väittämiä linkitettävissä tulosindikaattoreihin </a:t>
            </a:r>
          </a:p>
          <a:p>
            <a:r>
              <a:rPr lang="fi-FI" dirty="0"/>
              <a:t>Klubitalojen sidosryhmäkysely 2018 (N=88)</a:t>
            </a:r>
          </a:p>
          <a:p>
            <a:pPr lvl="2"/>
            <a:r>
              <a:rPr lang="fi-FI" dirty="0"/>
              <a:t>Vaikuttavuuden ”</a:t>
            </a:r>
            <a:r>
              <a:rPr lang="fi-FI" dirty="0" err="1"/>
              <a:t>triangulaatio</a:t>
            </a:r>
            <a:r>
              <a:rPr lang="fi-FI" dirty="0"/>
              <a:t>” -&gt; lisävahvistusta vaikuttavuusväittämille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6453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6F8338-7F05-4317-BD2E-92F8AF182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45" y="1"/>
            <a:ext cx="10580868" cy="770818"/>
          </a:xfrm>
        </p:spPr>
        <p:txBody>
          <a:bodyPr/>
          <a:lstStyle/>
          <a:p>
            <a:r>
              <a:rPr lang="fi-FI" dirty="0"/>
              <a:t>Tulosindikaattorit ja rahallinen arvottaminen </a:t>
            </a:r>
          </a:p>
        </p:txBody>
      </p:sp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FB26759B-C65D-1C23-D7D2-4A94159E71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6437" y="937072"/>
            <a:ext cx="7235563" cy="5768528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3759F15B-196D-4C3E-10E4-3CC47D644112}"/>
              </a:ext>
            </a:extLst>
          </p:cNvPr>
          <p:cNvSpPr txBox="1"/>
          <p:nvPr/>
        </p:nvSpPr>
        <p:spPr>
          <a:xfrm>
            <a:off x="81730" y="1239543"/>
            <a:ext cx="4874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Yksi indikaattori laskettu itse aiemman tutkimuksen (Hietala ym. 2009) perusteella (psykiatrisen hoidon kustannusten väheneminen uusilla jäsenillä)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Yksi indikaattori USA:sta (</a:t>
            </a:r>
            <a:r>
              <a:rPr lang="fi-FI" dirty="0" err="1"/>
              <a:t>Hwang</a:t>
            </a:r>
            <a:r>
              <a:rPr lang="fi-FI" dirty="0"/>
              <a:t> ym. 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Kaksi indikaattoria muista suomalaisista laskelmista (Koulutuspolulle ohjautuminen ja osatyökykyisen työllistyminen)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Muut indikaattorit saatu luvalla UK:n </a:t>
            </a:r>
            <a:r>
              <a:rPr lang="fi-FI" dirty="0" err="1"/>
              <a:t>Social</a:t>
            </a:r>
            <a:r>
              <a:rPr lang="fi-FI" dirty="0"/>
              <a:t> Value Bankista, käännetty suomeksi ja muunnettu euroiksi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Pohjautuvat laajoihin kansallisiin kyselyaineistoihin (tulot, hyvinvointi, ”lottoaineisto”)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1" dirty="0" err="1"/>
              <a:t>Wellbeing</a:t>
            </a:r>
            <a:r>
              <a:rPr lang="fi-FI" b="1" dirty="0"/>
              <a:t> </a:t>
            </a:r>
            <a:r>
              <a:rPr lang="fi-FI" b="1" dirty="0" err="1"/>
              <a:t>valuation</a:t>
            </a:r>
            <a:r>
              <a:rPr lang="fi-FI" b="1" dirty="0"/>
              <a:t> -</a:t>
            </a:r>
            <a:r>
              <a:rPr lang="fi-FI" dirty="0"/>
              <a:t>menetelmällä muodostettu vuosiarvot per hlö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Käsinkirjoitus 8">
                <a:extLst>
                  <a:ext uri="{FF2B5EF4-FFF2-40B4-BE49-F238E27FC236}">
                    <a16:creationId xmlns:a16="http://schemas.microsoft.com/office/drawing/2014/main" id="{00DC527D-4ACB-B95A-ED29-C1FF5D95125D}"/>
                  </a:ext>
                </a:extLst>
              </p14:cNvPr>
              <p14:cNvContentPartPr/>
              <p14:nvPr/>
            </p14:nvContentPartPr>
            <p14:xfrm>
              <a:off x="5135847" y="5245452"/>
              <a:ext cx="2082240" cy="37800"/>
            </p14:xfrm>
          </p:contentPart>
        </mc:Choice>
        <mc:Fallback xmlns="">
          <p:pic>
            <p:nvPicPr>
              <p:cNvPr id="9" name="Käsinkirjoitus 8">
                <a:extLst>
                  <a:ext uri="{FF2B5EF4-FFF2-40B4-BE49-F238E27FC236}">
                    <a16:creationId xmlns:a16="http://schemas.microsoft.com/office/drawing/2014/main" id="{00DC527D-4ACB-B95A-ED29-C1FF5D9512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1847" y="5137452"/>
                <a:ext cx="218988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Käsinkirjoitus 9">
                <a:extLst>
                  <a:ext uri="{FF2B5EF4-FFF2-40B4-BE49-F238E27FC236}">
                    <a16:creationId xmlns:a16="http://schemas.microsoft.com/office/drawing/2014/main" id="{AD11212C-7730-2C87-07D7-09C536EC3547}"/>
                  </a:ext>
                </a:extLst>
              </p14:cNvPr>
              <p14:cNvContentPartPr/>
              <p14:nvPr/>
            </p14:nvContentPartPr>
            <p14:xfrm>
              <a:off x="8587887" y="5170932"/>
              <a:ext cx="319680" cy="22320"/>
            </p14:xfrm>
          </p:contentPart>
        </mc:Choice>
        <mc:Fallback xmlns="">
          <p:pic>
            <p:nvPicPr>
              <p:cNvPr id="10" name="Käsinkirjoitus 9">
                <a:extLst>
                  <a:ext uri="{FF2B5EF4-FFF2-40B4-BE49-F238E27FC236}">
                    <a16:creationId xmlns:a16="http://schemas.microsoft.com/office/drawing/2014/main" id="{AD11212C-7730-2C87-07D7-09C536EC35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33887" y="5062932"/>
                <a:ext cx="42732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Käsinkirjoitus 10">
                <a:extLst>
                  <a:ext uri="{FF2B5EF4-FFF2-40B4-BE49-F238E27FC236}">
                    <a16:creationId xmlns:a16="http://schemas.microsoft.com/office/drawing/2014/main" id="{46027D17-7D9B-F073-35BD-38692775B6AE}"/>
                  </a:ext>
                </a:extLst>
              </p14:cNvPr>
              <p14:cNvContentPartPr/>
              <p14:nvPr/>
            </p14:nvContentPartPr>
            <p14:xfrm>
              <a:off x="9557367" y="5170932"/>
              <a:ext cx="1031040" cy="16920"/>
            </p14:xfrm>
          </p:contentPart>
        </mc:Choice>
        <mc:Fallback xmlns="">
          <p:pic>
            <p:nvPicPr>
              <p:cNvPr id="11" name="Käsinkirjoitus 10">
                <a:extLst>
                  <a:ext uri="{FF2B5EF4-FFF2-40B4-BE49-F238E27FC236}">
                    <a16:creationId xmlns:a16="http://schemas.microsoft.com/office/drawing/2014/main" id="{46027D17-7D9B-F073-35BD-38692775B6A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03727" y="5063292"/>
                <a:ext cx="1138680" cy="23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091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F37778-E153-4820-8402-3941E2EB3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Wellbeing</a:t>
            </a:r>
            <a:r>
              <a:rPr lang="fi-FI" dirty="0"/>
              <a:t> </a:t>
            </a:r>
            <a:r>
              <a:rPr lang="fi-FI" dirty="0" err="1"/>
              <a:t>Valuation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8B3E84-9E56-DABE-CB9E-9A9E9E4E8D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Britannian valtionvarainministeriön hyväksymä arviointimenetelmä (”Green </a:t>
            </a:r>
            <a:r>
              <a:rPr lang="fi-FI" dirty="0" err="1"/>
              <a:t>Book</a:t>
            </a:r>
            <a:r>
              <a:rPr lang="fi-FI" dirty="0"/>
              <a:t> </a:t>
            </a:r>
            <a:r>
              <a:rPr lang="fi-FI" dirty="0" err="1"/>
              <a:t>compliant</a:t>
            </a:r>
            <a:r>
              <a:rPr lang="fi-FI" dirty="0"/>
              <a:t>”)</a:t>
            </a:r>
          </a:p>
          <a:p>
            <a:r>
              <a:rPr lang="fi-FI" dirty="0"/>
              <a:t>Arviointia varten kehitelty myös ”Hyvinvointipainotetun elinvuoden” käsite WELLBY (</a:t>
            </a:r>
            <a:r>
              <a:rPr lang="fi-FI" dirty="0" err="1"/>
              <a:t>wellbeing-adjusted</a:t>
            </a:r>
            <a:r>
              <a:rPr lang="fi-FI" dirty="0"/>
              <a:t> life </a:t>
            </a:r>
            <a:r>
              <a:rPr lang="fi-FI" dirty="0" err="1"/>
              <a:t>year</a:t>
            </a:r>
            <a:r>
              <a:rPr lang="fi-FI" dirty="0"/>
              <a:t>, vrt. QALY)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E5C1877F-F09D-2C2D-39A0-FF3EFF6ADBD7}"/>
              </a:ext>
            </a:extLst>
          </p:cNvPr>
          <p:cNvSpPr/>
          <p:nvPr/>
        </p:nvSpPr>
        <p:spPr>
          <a:xfrm>
            <a:off x="6400800" y="850791"/>
            <a:ext cx="2554014" cy="25782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Tapahtumat ja toiminnot vaikuttavat yksilön hyvinvointiin</a:t>
            </a:r>
          </a:p>
          <a:p>
            <a:pPr algn="ctr"/>
            <a:endParaRPr lang="fi-FI" dirty="0"/>
          </a:p>
          <a:p>
            <a:pPr algn="ctr"/>
            <a:r>
              <a:rPr lang="fi-FI" dirty="0"/>
              <a:t>Esim. työllistyminen lisää koettua hyvinvointia 0,3 pistettä 1-10 skaalalla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F9ABAD8B-747C-4BF6-1BD5-7E5296036918}"/>
              </a:ext>
            </a:extLst>
          </p:cNvPr>
          <p:cNvSpPr/>
          <p:nvPr/>
        </p:nvSpPr>
        <p:spPr>
          <a:xfrm>
            <a:off x="9270125" y="850790"/>
            <a:ext cx="2554014" cy="25782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Rahamäärä jonka saaminen lisää hyvinvointia vastaavan määrän</a:t>
            </a:r>
          </a:p>
          <a:p>
            <a:pPr algn="ctr"/>
            <a:endParaRPr lang="fi-FI" dirty="0"/>
          </a:p>
          <a:p>
            <a:pPr algn="ctr"/>
            <a:r>
              <a:rPr lang="fi-FI" dirty="0"/>
              <a:t>Esim. kun saa 4000€ niin hyvinvointi lisääntyy 0,3 pistettä 1-10 skaalalla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2B8E6D4F-8BCF-5661-18D1-AD1555E69548}"/>
              </a:ext>
            </a:extLst>
          </p:cNvPr>
          <p:cNvSpPr/>
          <p:nvPr/>
        </p:nvSpPr>
        <p:spPr>
          <a:xfrm>
            <a:off x="7898524" y="4573588"/>
            <a:ext cx="2554014" cy="16033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Työllistymisen ”</a:t>
            </a:r>
            <a:r>
              <a:rPr lang="fi-FI" dirty="0" err="1"/>
              <a:t>rahallistettu</a:t>
            </a:r>
            <a:r>
              <a:rPr lang="fi-FI" dirty="0"/>
              <a:t>” arvo on 4000€</a:t>
            </a:r>
          </a:p>
        </p:txBody>
      </p:sp>
      <p:sp>
        <p:nvSpPr>
          <p:cNvPr id="14" name="Alanuoli 13">
            <a:extLst>
              <a:ext uri="{FF2B5EF4-FFF2-40B4-BE49-F238E27FC236}">
                <a16:creationId xmlns:a16="http://schemas.microsoft.com/office/drawing/2014/main" id="{FE515599-8F85-4199-804D-3050866A33EF}"/>
              </a:ext>
            </a:extLst>
          </p:cNvPr>
          <p:cNvSpPr/>
          <p:nvPr/>
        </p:nvSpPr>
        <p:spPr>
          <a:xfrm>
            <a:off x="8334703" y="3428999"/>
            <a:ext cx="45719" cy="10273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Alanuoli 14">
            <a:extLst>
              <a:ext uri="{FF2B5EF4-FFF2-40B4-BE49-F238E27FC236}">
                <a16:creationId xmlns:a16="http://schemas.microsoft.com/office/drawing/2014/main" id="{2B3B6D00-0EF6-EA67-4C32-288225BDBB93}"/>
              </a:ext>
            </a:extLst>
          </p:cNvPr>
          <p:cNvSpPr/>
          <p:nvPr/>
        </p:nvSpPr>
        <p:spPr>
          <a:xfrm>
            <a:off x="9906000" y="3444327"/>
            <a:ext cx="45719" cy="10273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096E28F0-7256-6B8E-2464-6379DE1CCFC6}"/>
              </a:ext>
            </a:extLst>
          </p:cNvPr>
          <p:cNvSpPr txBox="1"/>
          <p:nvPr/>
        </p:nvSpPr>
        <p:spPr>
          <a:xfrm>
            <a:off x="779079" y="6392972"/>
            <a:ext cx="11173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www.simetrica-jacobs.com</a:t>
            </a:r>
            <a:r>
              <a:rPr lang="fi-FI" dirty="0"/>
              <a:t>/news-and-</a:t>
            </a:r>
            <a:r>
              <a:rPr lang="fi-FI" dirty="0" err="1"/>
              <a:t>views</a:t>
            </a:r>
            <a:r>
              <a:rPr lang="fi-FI" dirty="0"/>
              <a:t>/</a:t>
            </a:r>
            <a:r>
              <a:rPr lang="fi-FI" dirty="0" err="1"/>
              <a:t>wellbeing</a:t>
            </a:r>
            <a:r>
              <a:rPr lang="fi-FI" dirty="0"/>
              <a:t>-</a:t>
            </a:r>
            <a:r>
              <a:rPr lang="fi-FI" dirty="0" err="1"/>
              <a:t>valuation</a:t>
            </a:r>
            <a:r>
              <a:rPr lang="fi-FI" dirty="0"/>
              <a:t>-</a:t>
            </a:r>
            <a:r>
              <a:rPr lang="fi-FI" dirty="0" err="1"/>
              <a:t>what</a:t>
            </a:r>
            <a:r>
              <a:rPr lang="fi-FI" dirty="0"/>
              <a:t>-is-it-and-</a:t>
            </a:r>
            <a:r>
              <a:rPr lang="fi-FI" dirty="0" err="1"/>
              <a:t>how</a:t>
            </a:r>
            <a:r>
              <a:rPr lang="fi-FI" dirty="0"/>
              <a:t>-</a:t>
            </a:r>
            <a:r>
              <a:rPr lang="fi-FI" dirty="0" err="1"/>
              <a:t>can</a:t>
            </a:r>
            <a:r>
              <a:rPr lang="fi-FI" dirty="0"/>
              <a:t>-it-</a:t>
            </a:r>
            <a:r>
              <a:rPr lang="fi-FI" dirty="0" err="1"/>
              <a:t>be</a:t>
            </a:r>
            <a:r>
              <a:rPr lang="fi-FI" dirty="0"/>
              <a:t>-</a:t>
            </a:r>
            <a:r>
              <a:rPr lang="fi-FI" dirty="0" err="1"/>
              <a:t>used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4672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69EAC51D-88E0-CE68-451B-E4B165C2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70061" y="-2001786"/>
            <a:ext cx="6868511" cy="10872082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E3B63E98-5E2E-597D-7506-1375A2132504}"/>
              </a:ext>
            </a:extLst>
          </p:cNvPr>
          <p:cNvSpPr txBox="1"/>
          <p:nvPr/>
        </p:nvSpPr>
        <p:spPr>
          <a:xfrm>
            <a:off x="7000155" y="4504516"/>
            <a:ext cx="5132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err="1"/>
              <a:t>Social</a:t>
            </a:r>
            <a:r>
              <a:rPr lang="fi-FI" sz="2400" dirty="0"/>
              <a:t> Value UK:n SROI-laskentataulukko</a:t>
            </a:r>
          </a:p>
        </p:txBody>
      </p:sp>
    </p:spTree>
    <p:extLst>
      <p:ext uri="{BB962C8B-B14F-4D97-AF65-F5344CB8AC3E}">
        <p14:creationId xmlns:p14="http://schemas.microsoft.com/office/powerpoint/2010/main" val="2081356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74BC58-2961-DAE4-4D7A-AFB06596C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36" y="86420"/>
            <a:ext cx="6630939" cy="1325563"/>
          </a:xfrm>
        </p:spPr>
        <p:txBody>
          <a:bodyPr/>
          <a:lstStyle/>
          <a:p>
            <a:r>
              <a:rPr lang="fi-FI" dirty="0"/>
              <a:t>SROI-laskelma 1: minimitaso</a:t>
            </a:r>
          </a:p>
        </p:txBody>
      </p:sp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2B41791E-3098-BA80-874D-FA90F0135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1491" y="1299152"/>
            <a:ext cx="8460509" cy="529464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Käsinkirjoitus 5">
                <a:extLst>
                  <a:ext uri="{FF2B5EF4-FFF2-40B4-BE49-F238E27FC236}">
                    <a16:creationId xmlns:a16="http://schemas.microsoft.com/office/drawing/2014/main" id="{346D2A33-20A8-BF5A-FAC1-AE5347873844}"/>
                  </a:ext>
                </a:extLst>
              </p14:cNvPr>
              <p14:cNvContentPartPr/>
              <p14:nvPr/>
            </p14:nvContentPartPr>
            <p14:xfrm>
              <a:off x="9569306" y="2026989"/>
              <a:ext cx="1361160" cy="25200"/>
            </p14:xfrm>
          </p:contentPart>
        </mc:Choice>
        <mc:Fallback xmlns="">
          <p:pic>
            <p:nvPicPr>
              <p:cNvPr id="6" name="Käsinkirjoitus 5">
                <a:extLst>
                  <a:ext uri="{FF2B5EF4-FFF2-40B4-BE49-F238E27FC236}">
                    <a16:creationId xmlns:a16="http://schemas.microsoft.com/office/drawing/2014/main" id="{346D2A33-20A8-BF5A-FAC1-AE53478738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15306" y="1918989"/>
                <a:ext cx="146880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Käsinkirjoitus 6">
                <a:extLst>
                  <a:ext uri="{FF2B5EF4-FFF2-40B4-BE49-F238E27FC236}">
                    <a16:creationId xmlns:a16="http://schemas.microsoft.com/office/drawing/2014/main" id="{B870389E-9530-AFC1-C80C-005715921655}"/>
                  </a:ext>
                </a:extLst>
              </p14:cNvPr>
              <p14:cNvContentPartPr/>
              <p14:nvPr/>
            </p14:nvContentPartPr>
            <p14:xfrm>
              <a:off x="9661902" y="1846894"/>
              <a:ext cx="1303200" cy="44640"/>
            </p14:xfrm>
          </p:contentPart>
        </mc:Choice>
        <mc:Fallback xmlns="">
          <p:pic>
            <p:nvPicPr>
              <p:cNvPr id="7" name="Käsinkirjoitus 6">
                <a:extLst>
                  <a:ext uri="{FF2B5EF4-FFF2-40B4-BE49-F238E27FC236}">
                    <a16:creationId xmlns:a16="http://schemas.microsoft.com/office/drawing/2014/main" id="{B870389E-9530-AFC1-C80C-0057159216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07902" y="1738894"/>
                <a:ext cx="141084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Käsinkirjoitus 7">
                <a:extLst>
                  <a:ext uri="{FF2B5EF4-FFF2-40B4-BE49-F238E27FC236}">
                    <a16:creationId xmlns:a16="http://schemas.microsoft.com/office/drawing/2014/main" id="{C6EC1197-6E28-A449-AF3E-9ABD29A94F48}"/>
                  </a:ext>
                </a:extLst>
              </p14:cNvPr>
              <p14:cNvContentPartPr/>
              <p14:nvPr/>
            </p14:nvContentPartPr>
            <p14:xfrm>
              <a:off x="11589225" y="6215632"/>
              <a:ext cx="485280" cy="73800"/>
            </p14:xfrm>
          </p:contentPart>
        </mc:Choice>
        <mc:Fallback xmlns="">
          <p:pic>
            <p:nvPicPr>
              <p:cNvPr id="8" name="Käsinkirjoitus 7">
                <a:extLst>
                  <a:ext uri="{FF2B5EF4-FFF2-40B4-BE49-F238E27FC236}">
                    <a16:creationId xmlns:a16="http://schemas.microsoft.com/office/drawing/2014/main" id="{C6EC1197-6E28-A449-AF3E-9ABD29A94F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535225" y="6107632"/>
                <a:ext cx="592920" cy="28944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kstiruutu 8">
            <a:extLst>
              <a:ext uri="{FF2B5EF4-FFF2-40B4-BE49-F238E27FC236}">
                <a16:creationId xmlns:a16="http://schemas.microsoft.com/office/drawing/2014/main" id="{3822A77F-5571-C912-CCBC-0B08A285B355}"/>
              </a:ext>
            </a:extLst>
          </p:cNvPr>
          <p:cNvSpPr txBox="1"/>
          <p:nvPr/>
        </p:nvSpPr>
        <p:spPr>
          <a:xfrm>
            <a:off x="397164" y="1773382"/>
            <a:ext cx="31957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Vain työllistymistä, opiskelua ja hoidontarpeen vähenemistä koskevat tulosindikaattorit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Taloudellinen arviointi näissä melko selkeää, esim. </a:t>
            </a:r>
            <a:r>
              <a:rPr lang="fi-FI" b="1" dirty="0" err="1"/>
              <a:t>psyk</a:t>
            </a:r>
            <a:r>
              <a:rPr lang="fi-FI" b="1" dirty="0"/>
              <a:t>. hoidolla ON markkinahinnat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SROI-luku 1,57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Huom. turha panostus ja attribuutio</a:t>
            </a:r>
          </a:p>
        </p:txBody>
      </p:sp>
    </p:spTree>
    <p:extLst>
      <p:ext uri="{BB962C8B-B14F-4D97-AF65-F5344CB8AC3E}">
        <p14:creationId xmlns:p14="http://schemas.microsoft.com/office/powerpoint/2010/main" val="3848940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BA1C539B-539B-7138-1F70-A04505EB2C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8579" y="106506"/>
            <a:ext cx="5413130" cy="6607825"/>
          </a:xfr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B2FCE61-E50E-130A-1068-D7AE6420D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506"/>
            <a:ext cx="6096000" cy="1325563"/>
          </a:xfrm>
        </p:spPr>
        <p:txBody>
          <a:bodyPr/>
          <a:lstStyle/>
          <a:p>
            <a:r>
              <a:rPr lang="fi-FI" dirty="0"/>
              <a:t>SROI-laskelma 2: perustaso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C354B62-11AA-59CA-FEC0-3782E89DAF3F}"/>
              </a:ext>
            </a:extLst>
          </p:cNvPr>
          <p:cNvSpPr txBox="1"/>
          <p:nvPr/>
        </p:nvSpPr>
        <p:spPr>
          <a:xfrm>
            <a:off x="73891" y="1570182"/>
            <a:ext cx="61144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Mukana kaikki  11 indikaattoria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Kyselyaineiston osalta rajattu kuitenkin koskemaan vain kyselyyn </a:t>
            </a:r>
            <a:r>
              <a:rPr lang="fi-FI" sz="2800" dirty="0" err="1"/>
              <a:t>vastanneitaeli</a:t>
            </a:r>
            <a:r>
              <a:rPr lang="fi-FI" sz="2800" dirty="0"/>
              <a:t> aidosti havaittuja tapauksia (varovaisuusperiaate)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b="1" dirty="0"/>
              <a:t>SROI-luku 4,33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Käsinkirjoitus 8">
                <a:extLst>
                  <a:ext uri="{FF2B5EF4-FFF2-40B4-BE49-F238E27FC236}">
                    <a16:creationId xmlns:a16="http://schemas.microsoft.com/office/drawing/2014/main" id="{EEF1F8C7-6049-710C-EEEC-F42A2E029335}"/>
                  </a:ext>
                </a:extLst>
              </p14:cNvPr>
              <p14:cNvContentPartPr/>
              <p14:nvPr/>
            </p14:nvContentPartPr>
            <p14:xfrm>
              <a:off x="11316135" y="6539240"/>
              <a:ext cx="329400" cy="13320"/>
            </p14:xfrm>
          </p:contentPart>
        </mc:Choice>
        <mc:Fallback xmlns="">
          <p:pic>
            <p:nvPicPr>
              <p:cNvPr id="9" name="Käsinkirjoitus 8">
                <a:extLst>
                  <a:ext uri="{FF2B5EF4-FFF2-40B4-BE49-F238E27FC236}">
                    <a16:creationId xmlns:a16="http://schemas.microsoft.com/office/drawing/2014/main" id="{EEF1F8C7-6049-710C-EEEC-F42A2E0293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262135" y="6431240"/>
                <a:ext cx="437040" cy="22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1508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7C2812-9E2D-7082-175F-15DBBEB83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010891" cy="1325563"/>
          </a:xfrm>
        </p:spPr>
        <p:txBody>
          <a:bodyPr/>
          <a:lstStyle/>
          <a:p>
            <a:r>
              <a:rPr lang="fi-FI" dirty="0"/>
              <a:t>SROI-laskelma 3: maksimitaso</a:t>
            </a:r>
          </a:p>
        </p:txBody>
      </p:sp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7FE7BEEF-F7DA-6419-EE1D-34825C840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9636" y="0"/>
            <a:ext cx="5005964" cy="675178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Käsinkirjoitus 5">
                <a:extLst>
                  <a:ext uri="{FF2B5EF4-FFF2-40B4-BE49-F238E27FC236}">
                    <a16:creationId xmlns:a16="http://schemas.microsoft.com/office/drawing/2014/main" id="{36AA6713-A9A2-09B1-CE1C-9A5EA4276D1B}"/>
                  </a:ext>
                </a:extLst>
              </p14:cNvPr>
              <p14:cNvContentPartPr/>
              <p14:nvPr/>
            </p14:nvContentPartPr>
            <p14:xfrm>
              <a:off x="11382735" y="6614480"/>
              <a:ext cx="350640" cy="37440"/>
            </p14:xfrm>
          </p:contentPart>
        </mc:Choice>
        <mc:Fallback xmlns="">
          <p:pic>
            <p:nvPicPr>
              <p:cNvPr id="6" name="Käsinkirjoitus 5">
                <a:extLst>
                  <a:ext uri="{FF2B5EF4-FFF2-40B4-BE49-F238E27FC236}">
                    <a16:creationId xmlns:a16="http://schemas.microsoft.com/office/drawing/2014/main" id="{36AA6713-A9A2-09B1-CE1C-9A5EA4276D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328735" y="6506840"/>
                <a:ext cx="458280" cy="2530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kstiruutu 6">
            <a:extLst>
              <a:ext uri="{FF2B5EF4-FFF2-40B4-BE49-F238E27FC236}">
                <a16:creationId xmlns:a16="http://schemas.microsoft.com/office/drawing/2014/main" id="{22512687-4DF3-8754-B247-5B8C255EB8C0}"/>
              </a:ext>
            </a:extLst>
          </p:cNvPr>
          <p:cNvSpPr txBox="1"/>
          <p:nvPr/>
        </p:nvSpPr>
        <p:spPr>
          <a:xfrm>
            <a:off x="748145" y="1838036"/>
            <a:ext cx="57357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Hyötyjä kokeneiden osuudet vastaajista yleistetty perusjoukkoon (N=1118)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b="1" dirty="0"/>
              <a:t>SROI-luku 16,94</a:t>
            </a:r>
          </a:p>
        </p:txBody>
      </p:sp>
    </p:spTree>
    <p:extLst>
      <p:ext uri="{BB962C8B-B14F-4D97-AF65-F5344CB8AC3E}">
        <p14:creationId xmlns:p14="http://schemas.microsoft.com/office/powerpoint/2010/main" val="73954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10E91CDC-8340-67ED-E02F-9B995787C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95528"/>
            <a:ext cx="5485126" cy="5162472"/>
          </a:xfrm>
        </p:spPr>
      </p:pic>
      <p:pic>
        <p:nvPicPr>
          <p:cNvPr id="7" name="Kuva 6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B9AA3580-0BE2-C663-01EA-F140AA65E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777" y="0"/>
            <a:ext cx="5215321" cy="685800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AA2F36BE-9F14-7586-A177-9EACFF7E98F0}"/>
              </a:ext>
            </a:extLst>
          </p:cNvPr>
          <p:cNvSpPr txBox="1"/>
          <p:nvPr/>
        </p:nvSpPr>
        <p:spPr>
          <a:xfrm>
            <a:off x="59473" y="96643"/>
            <a:ext cx="5568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Beyond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Treatment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: </a:t>
            </a:r>
            <a:endParaRPr lang="fi-FI" b="1" dirty="0"/>
          </a:p>
          <a:p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How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Clubhouses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for People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Living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with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Serious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Mental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Illness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Transform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Lives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and </a:t>
            </a:r>
            <a:r>
              <a:rPr lang="fi-FI" b="1" dirty="0" err="1">
                <a:solidFill>
                  <a:srgbClr val="004C00"/>
                </a:solidFill>
                <a:effectLst/>
                <a:latin typeface="AcuminVariableConcept"/>
              </a:rPr>
              <a:t>Save</a:t>
            </a:r>
            <a:r>
              <a:rPr lang="fi-FI" b="1" dirty="0">
                <a:solidFill>
                  <a:srgbClr val="004C00"/>
                </a:solidFill>
                <a:effectLst/>
                <a:latin typeface="AcuminVariableConcept"/>
              </a:rPr>
              <a:t> Money </a:t>
            </a:r>
            <a:endParaRPr lang="fi-FI" b="1" dirty="0"/>
          </a:p>
          <a:p>
            <a:r>
              <a:rPr lang="fi-FI" dirty="0">
                <a:solidFill>
                  <a:srgbClr val="004C00"/>
                </a:solidFill>
                <a:effectLst/>
                <a:latin typeface="AcuminVariableConcept"/>
              </a:rPr>
              <a:t>M. </a:t>
            </a:r>
            <a:r>
              <a:rPr lang="fi-FI" dirty="0" err="1">
                <a:solidFill>
                  <a:srgbClr val="004C00"/>
                </a:solidFill>
                <a:effectLst/>
                <a:latin typeface="AcuminVariableConcept"/>
              </a:rPr>
              <a:t>Usman</a:t>
            </a:r>
            <a:r>
              <a:rPr lang="fi-FI" dirty="0">
                <a:solidFill>
                  <a:srgbClr val="004C00"/>
                </a:solidFill>
                <a:effectLst/>
                <a:latin typeface="AcuminVariableConcept"/>
              </a:rPr>
              <a:t>, PhD and Joshua </a:t>
            </a:r>
            <a:r>
              <a:rPr lang="fi-FI" dirty="0" err="1">
                <a:solidFill>
                  <a:srgbClr val="004C00"/>
                </a:solidFill>
                <a:effectLst/>
                <a:latin typeface="AcuminVariableConcept"/>
              </a:rPr>
              <a:t>Seidman</a:t>
            </a:r>
            <a:r>
              <a:rPr lang="fi-FI" dirty="0">
                <a:solidFill>
                  <a:srgbClr val="004C00"/>
                </a:solidFill>
                <a:effectLst/>
                <a:latin typeface="AcuminVariableConcept"/>
              </a:rPr>
              <a:t>, PhD </a:t>
            </a:r>
            <a:r>
              <a:rPr lang="fi-FI" dirty="0" err="1">
                <a:solidFill>
                  <a:srgbClr val="004C00"/>
                </a:solidFill>
                <a:effectLst/>
                <a:latin typeface="AcuminVariableConcept"/>
              </a:rPr>
              <a:t>February</a:t>
            </a:r>
            <a:r>
              <a:rPr lang="fi-FI" dirty="0">
                <a:solidFill>
                  <a:srgbClr val="004C00"/>
                </a:solidFill>
                <a:effectLst/>
                <a:latin typeface="AcuminVariableConcept"/>
              </a:rPr>
              <a:t> 2024</a:t>
            </a:r>
          </a:p>
          <a:p>
            <a:r>
              <a:rPr lang="fi-FI" dirty="0" err="1">
                <a:solidFill>
                  <a:srgbClr val="004C00"/>
                </a:solidFill>
                <a:latin typeface="AcuminVariableConcept"/>
              </a:rPr>
              <a:t>Fountain</a:t>
            </a:r>
            <a:r>
              <a:rPr lang="fi-FI" dirty="0">
                <a:solidFill>
                  <a:srgbClr val="004C00"/>
                </a:solidFill>
                <a:latin typeface="AcuminVariableConcept"/>
              </a:rPr>
              <a:t> House, New York</a:t>
            </a:r>
            <a:r>
              <a:rPr lang="fi-FI" dirty="0">
                <a:solidFill>
                  <a:srgbClr val="004C00"/>
                </a:solidFill>
                <a:effectLst/>
                <a:latin typeface="AcuminVariableConcept"/>
              </a:rPr>
              <a:t> </a:t>
            </a:r>
            <a:endParaRPr lang="fi-FI" dirty="0"/>
          </a:p>
          <a:p>
            <a:endParaRPr lang="fi-FI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Käsinkirjoitus 1">
                <a:extLst>
                  <a:ext uri="{FF2B5EF4-FFF2-40B4-BE49-F238E27FC236}">
                    <a16:creationId xmlns:a16="http://schemas.microsoft.com/office/drawing/2014/main" id="{29C28124-1710-C614-3E74-6715432592A1}"/>
                  </a:ext>
                </a:extLst>
              </p14:cNvPr>
              <p14:cNvContentPartPr/>
              <p14:nvPr/>
            </p14:nvContentPartPr>
            <p14:xfrm>
              <a:off x="2772877" y="1776690"/>
              <a:ext cx="915480" cy="20160"/>
            </p14:xfrm>
          </p:contentPart>
        </mc:Choice>
        <mc:Fallback xmlns="">
          <p:pic>
            <p:nvPicPr>
              <p:cNvPr id="2" name="Käsinkirjoitus 1">
                <a:extLst>
                  <a:ext uri="{FF2B5EF4-FFF2-40B4-BE49-F238E27FC236}">
                    <a16:creationId xmlns:a16="http://schemas.microsoft.com/office/drawing/2014/main" id="{29C28124-1710-C614-3E74-6715432592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8877" y="1668690"/>
                <a:ext cx="102312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Käsinkirjoitus 2">
                <a:extLst>
                  <a:ext uri="{FF2B5EF4-FFF2-40B4-BE49-F238E27FC236}">
                    <a16:creationId xmlns:a16="http://schemas.microsoft.com/office/drawing/2014/main" id="{B1BDED17-84F8-3B7B-8E7C-9817432D02F6}"/>
                  </a:ext>
                </a:extLst>
              </p14:cNvPr>
              <p14:cNvContentPartPr/>
              <p14:nvPr/>
            </p14:nvContentPartPr>
            <p14:xfrm>
              <a:off x="9613237" y="121410"/>
              <a:ext cx="599760" cy="8280"/>
            </p14:xfrm>
          </p:contentPart>
        </mc:Choice>
        <mc:Fallback xmlns="">
          <p:pic>
            <p:nvPicPr>
              <p:cNvPr id="3" name="Käsinkirjoitus 2">
                <a:extLst>
                  <a:ext uri="{FF2B5EF4-FFF2-40B4-BE49-F238E27FC236}">
                    <a16:creationId xmlns:a16="http://schemas.microsoft.com/office/drawing/2014/main" id="{B1BDED17-84F8-3B7B-8E7C-9817432D02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59237" y="13770"/>
                <a:ext cx="707400" cy="2239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kstiruutu 3">
            <a:extLst>
              <a:ext uri="{FF2B5EF4-FFF2-40B4-BE49-F238E27FC236}">
                <a16:creationId xmlns:a16="http://schemas.microsoft.com/office/drawing/2014/main" id="{4B482CBB-033C-8DF6-BA0D-BF11BECFA152}"/>
              </a:ext>
            </a:extLst>
          </p:cNvPr>
          <p:cNvSpPr txBox="1"/>
          <p:nvPr/>
        </p:nvSpPr>
        <p:spPr>
          <a:xfrm>
            <a:off x="2772877" y="2480930"/>
            <a:ext cx="262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ROI: 11374 / 3082 = </a:t>
            </a:r>
            <a:r>
              <a:rPr lang="fi-FI" b="1" dirty="0">
                <a:solidFill>
                  <a:srgbClr val="FF0000"/>
                </a:solidFill>
              </a:rPr>
              <a:t>3,7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F886E16-49D8-AF81-31E3-0CAB119BE0FB}"/>
              </a:ext>
            </a:extLst>
          </p:cNvPr>
          <p:cNvSpPr txBox="1"/>
          <p:nvPr/>
        </p:nvSpPr>
        <p:spPr>
          <a:xfrm>
            <a:off x="8301888" y="789140"/>
            <a:ext cx="262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ROI: 22 610 / 7114 = </a:t>
            </a:r>
            <a:r>
              <a:rPr lang="fi-FI" b="1" dirty="0">
                <a:solidFill>
                  <a:srgbClr val="FF0000"/>
                </a:solidFill>
              </a:rPr>
              <a:t>3,2</a:t>
            </a:r>
          </a:p>
        </p:txBody>
      </p:sp>
    </p:spTree>
    <p:extLst>
      <p:ext uri="{BB962C8B-B14F-4D97-AF65-F5344CB8AC3E}">
        <p14:creationId xmlns:p14="http://schemas.microsoft.com/office/powerpoint/2010/main" val="1520799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eksti, kuvakaappaus, Fontti, numero&#10;&#10;Kuvaus luotu automaattisesti">
            <a:extLst>
              <a:ext uri="{FF2B5EF4-FFF2-40B4-BE49-F238E27FC236}">
                <a16:creationId xmlns:a16="http://schemas.microsoft.com/office/drawing/2014/main" id="{0E74B80C-4ACF-F9D3-D526-ED06F4D1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84" y="1124462"/>
            <a:ext cx="9397034" cy="5733538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E14B11F4-410B-58A6-366B-7C21251AABA7}"/>
              </a:ext>
            </a:extLst>
          </p:cNvPr>
          <p:cNvSpPr txBox="1"/>
          <p:nvPr/>
        </p:nvSpPr>
        <p:spPr>
          <a:xfrm>
            <a:off x="819807" y="105103"/>
            <a:ext cx="1043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dirty="0"/>
              <a:t>Suomen Klubitalot ry:n SROI-kojelauta</a:t>
            </a:r>
          </a:p>
        </p:txBody>
      </p:sp>
    </p:spTree>
    <p:extLst>
      <p:ext uri="{BB962C8B-B14F-4D97-AF65-F5344CB8AC3E}">
        <p14:creationId xmlns:p14="http://schemas.microsoft.com/office/powerpoint/2010/main" val="1919944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F04024-313D-1D1F-1B61-009365613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61"/>
            <a:ext cx="10515600" cy="1325563"/>
          </a:xfrm>
        </p:spPr>
        <p:txBody>
          <a:bodyPr/>
          <a:lstStyle/>
          <a:p>
            <a:r>
              <a:rPr lang="fi-FI" dirty="0"/>
              <a:t>Johtopäätökset ja pohdinta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6E260C-61A1-4237-6A39-67A527C8D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324"/>
            <a:ext cx="10515600" cy="5492915"/>
          </a:xfrm>
        </p:spPr>
        <p:txBody>
          <a:bodyPr>
            <a:normAutofit/>
          </a:bodyPr>
          <a:lstStyle/>
          <a:p>
            <a:r>
              <a:rPr lang="fi-FI" dirty="0"/>
              <a:t>Klubitalotoiminta on </a:t>
            </a:r>
            <a:r>
              <a:rPr lang="fi-FI" b="1" dirty="0"/>
              <a:t>tässä analyysissa</a:t>
            </a:r>
            <a:r>
              <a:rPr lang="fi-FI" dirty="0"/>
              <a:t> yhteiskunnallisesti kannattavaa millä tahansa kokeillulla laskentamallilla (herkkyysanalyysi), tulos yhdenmukainen aiempien kv. SROI-arviointien kanssa (UK, USA)</a:t>
            </a:r>
          </a:p>
          <a:p>
            <a:r>
              <a:rPr lang="fi-FI" dirty="0"/>
              <a:t>Valittu laskentamalli vaikuttaa paljon tuloksen suuruusluokkaan, mikä on lähimpänä ”totuutta”?</a:t>
            </a:r>
          </a:p>
          <a:p>
            <a:pPr lvl="1"/>
            <a:r>
              <a:rPr lang="fi-FI" dirty="0"/>
              <a:t>Mitä täsmällisempää dataa ja mitä uskottavampi ”muutoksen teoria”, sitä parempi totuusarvo</a:t>
            </a:r>
          </a:p>
          <a:p>
            <a:r>
              <a:rPr lang="fi-FI" dirty="0"/>
              <a:t>SROI on hyvä matalan kynnyksen menetelmä taloudelliseen arviointiin esim. järjestötoimijoille, huolellinen tekeminen vaatii kuitenkin paljon resursseja ja osaamista</a:t>
            </a:r>
          </a:p>
          <a:p>
            <a:r>
              <a:rPr lang="fi-FI" dirty="0"/>
              <a:t>Arvioinnin ”rautainen laki”: mitä paremmin ja realistisemmin arviointi on tehty, sitä todennäköisemmin hyöty lähestyy nollaa – </a:t>
            </a:r>
            <a:r>
              <a:rPr lang="fi-FI" b="1" dirty="0"/>
              <a:t>hurjat luvut </a:t>
            </a:r>
            <a:r>
              <a:rPr lang="fi-FI" b="1" dirty="0" err="1"/>
              <a:t>lähtokohtaisesti</a:t>
            </a:r>
            <a:r>
              <a:rPr lang="fi-FI" b="1" dirty="0"/>
              <a:t> kyseenalaisia</a:t>
            </a:r>
          </a:p>
        </p:txBody>
      </p:sp>
    </p:spTree>
    <p:extLst>
      <p:ext uri="{BB962C8B-B14F-4D97-AF65-F5344CB8AC3E}">
        <p14:creationId xmlns:p14="http://schemas.microsoft.com/office/powerpoint/2010/main" val="3537937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eksti, kuvakaappaus, Fontti, dokumentti&#10;&#10;Kuvaus luotu automaattisesti">
            <a:extLst>
              <a:ext uri="{FF2B5EF4-FFF2-40B4-BE49-F238E27FC236}">
                <a16:creationId xmlns:a16="http://schemas.microsoft.com/office/drawing/2014/main" id="{00EBDDB8-1D05-EC5F-62AE-7572AD9B0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573" y="0"/>
            <a:ext cx="4842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307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1CC000C5-4148-8B49-B7C5-9B036F4A9379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Kiitos!</a:t>
            </a:r>
          </a:p>
        </p:txBody>
      </p:sp>
      <p:pic>
        <p:nvPicPr>
          <p:cNvPr id="3" name="Kuva 2" descr="Kuva, joka sisältää kohteen koira, sisä, nisäkäs, tuijottaminen&#10;&#10;Kuvaus luotu automaattisesti">
            <a:extLst>
              <a:ext uri="{FF2B5EF4-FFF2-40B4-BE49-F238E27FC236}">
                <a16:creationId xmlns:a16="http://schemas.microsoft.com/office/drawing/2014/main" id="{14F02141-0BFE-9547-9339-F7671E2CE3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1" r="2" b="1330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8231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1304</Words>
  <Application>Microsoft Macintosh PowerPoint</Application>
  <PresentationFormat>Laajakuva</PresentationFormat>
  <Paragraphs>181</Paragraphs>
  <Slides>24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34" baseType="lpstr">
      <vt:lpstr>AcuminVariableConcept</vt:lpstr>
      <vt:lpstr>Aptos</vt:lpstr>
      <vt:lpstr>Arial</vt:lpstr>
      <vt:lpstr>ArialMT</vt:lpstr>
      <vt:lpstr>Calibri</vt:lpstr>
      <vt:lpstr>Calibri Light</vt:lpstr>
      <vt:lpstr>Helvetica Neue</vt:lpstr>
      <vt:lpstr>SymbolMT</vt:lpstr>
      <vt:lpstr>Trebuchet MS</vt:lpstr>
      <vt:lpstr>Office-teema</vt:lpstr>
      <vt:lpstr>Investoidun pääoman sosiaalinen tuotto mielenterveyskuntoutujien Klubitaloilla</vt:lpstr>
      <vt:lpstr>Tutkielman kohde: mielenterveyskuntoutujien Klubitalot</vt:lpstr>
      <vt:lpstr>Tutkielman tausta: taloudellinen näkökulma</vt:lpstr>
      <vt:lpstr>Tutkielman tausta: vaikuttavuuden näkökulma</vt:lpstr>
      <vt:lpstr>Tutkimuskysymys</vt:lpstr>
      <vt:lpstr>PowerPoint-esitys</vt:lpstr>
      <vt:lpstr>Menetelmä: Taloudellinen arviointi</vt:lpstr>
      <vt:lpstr>Tarkennettu menetelmä: SROI (Social Return On Investment)</vt:lpstr>
      <vt:lpstr>SROI-menetelmän seitsemän periaatetta  (Klemelä 2016)</vt:lpstr>
      <vt:lpstr>SROI:n vaiheet</vt:lpstr>
      <vt:lpstr>PowerPoint-esitys</vt:lpstr>
      <vt:lpstr>Klubitalotoiminnan vaikuttavuuskartta sidosryhmittäin</vt:lpstr>
      <vt:lpstr>Tutkimuksen aineistot</vt:lpstr>
      <vt:lpstr>Tulosindikaattorit ja rahallinen arvottaminen </vt:lpstr>
      <vt:lpstr>Wellbeing Valuation</vt:lpstr>
      <vt:lpstr>PowerPoint-esitys</vt:lpstr>
      <vt:lpstr>SROI-laskelma 1: minimitaso</vt:lpstr>
      <vt:lpstr>SROI-laskelma 2: perustaso</vt:lpstr>
      <vt:lpstr>SROI-laskelma 3: maksimitaso</vt:lpstr>
      <vt:lpstr>PowerPoint-esitys</vt:lpstr>
      <vt:lpstr>PowerPoint-esitys</vt:lpstr>
      <vt:lpstr>Johtopäätökset ja pohdinta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Investoidun pääoman sosiaalinen tuotto mielenterveyskuntoutujien Klubitaloilla</dc:title>
  <dc:creator>Sami Ylitalo</dc:creator>
  <cp:lastModifiedBy>Sami Ylitalo</cp:lastModifiedBy>
  <cp:revision>18</cp:revision>
  <dcterms:created xsi:type="dcterms:W3CDTF">2023-04-11T06:35:07Z</dcterms:created>
  <dcterms:modified xsi:type="dcterms:W3CDTF">2025-01-22T09:37:27Z</dcterms:modified>
</cp:coreProperties>
</file>